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mv" ContentType="video/x-ms-wm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637" r:id="rId3"/>
    <p:sldId id="641" r:id="rId4"/>
    <p:sldId id="645" r:id="rId5"/>
    <p:sldId id="259" r:id="rId6"/>
    <p:sldId id="646" r:id="rId7"/>
    <p:sldId id="1001" r:id="rId8"/>
    <p:sldId id="279" r:id="rId9"/>
    <p:sldId id="280" r:id="rId10"/>
    <p:sldId id="1002" r:id="rId11"/>
    <p:sldId id="568" r:id="rId12"/>
    <p:sldId id="1003" r:id="rId13"/>
    <p:sldId id="996" r:id="rId14"/>
    <p:sldId id="298" r:id="rId15"/>
    <p:sldId id="299" r:id="rId16"/>
    <p:sldId id="560" r:id="rId17"/>
    <p:sldId id="561" r:id="rId18"/>
    <p:sldId id="905" r:id="rId19"/>
    <p:sldId id="336" r:id="rId20"/>
    <p:sldId id="998" r:id="rId21"/>
    <p:sldId id="999" r:id="rId22"/>
    <p:sldId id="1000" r:id="rId23"/>
    <p:sldId id="1005" r:id="rId24"/>
    <p:sldId id="1006" r:id="rId25"/>
    <p:sldId id="1007" r:id="rId26"/>
    <p:sldId id="648" r:id="rId27"/>
    <p:sldId id="266" r:id="rId28"/>
    <p:sldId id="1004" r:id="rId29"/>
    <p:sldId id="269" r:id="rId30"/>
    <p:sldId id="274" r:id="rId31"/>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1" d="100"/>
          <a:sy n="81" d="100"/>
        </p:scale>
        <p:origin x="725" y="53"/>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6091"/>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5/26/2025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5/26/2025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5/26/2025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5/26/2025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5/26/2025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5/26/2025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5/26/2025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5/26/2025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5/26/2025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5/26/2025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5/26/2025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‹N›</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5/26/2025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‹N›</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wmv"/><Relationship Id="rId1" Type="http://schemas.microsoft.com/office/2007/relationships/media" Target="../media/media2.wmv"/><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42.jpg"/><Relationship Id="rId5" Type="http://schemas.openxmlformats.org/officeDocument/2006/relationships/image" Target="../media/image41.jpg"/><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9861765" y="6112877"/>
            <a:ext cx="1515158" cy="338554"/>
          </a:xfrm>
          <a:prstGeom prst="rect">
            <a:avLst/>
          </a:prstGeom>
          <a:noFill/>
        </p:spPr>
        <p:txBody>
          <a:bodyPr wrap="none">
            <a:spAutoFit/>
          </a:bodyPr>
          <a:lstStyle/>
          <a:p>
            <a:pPr algn="ctr">
              <a:defRPr sz="1600">
                <a:solidFill>
                  <a:srgbClr val="646464"/>
                </a:solidFill>
                <a:latin typeface="Lato"/>
              </a:defRPr>
            </a:pPr>
            <a:r>
              <a:rPr lang="it-IT" b="1" dirty="0"/>
              <a:t>Ft. Ugo Cavina</a:t>
            </a:r>
            <a:endParaRPr b="1" dirty="0"/>
          </a:p>
        </p:txBody>
      </p:sp>
      <p:pic>
        <p:nvPicPr>
          <p:cNvPr id="6" name="Immagine 5">
            <a:extLst>
              <a:ext uri="{FF2B5EF4-FFF2-40B4-BE49-F238E27FC236}">
                <a16:creationId xmlns:a16="http://schemas.microsoft.com/office/drawing/2014/main" id="{FF70D968-1594-C0FD-9778-E9C0B5980B63}"/>
              </a:ext>
            </a:extLst>
          </p:cNvPr>
          <p:cNvPicPr>
            <a:picLocks noChangeAspect="1"/>
          </p:cNvPicPr>
          <p:nvPr/>
        </p:nvPicPr>
        <p:blipFill>
          <a:blip r:embed="rId2"/>
          <a:stretch>
            <a:fillRect/>
          </a:stretch>
        </p:blipFill>
        <p:spPr>
          <a:xfrm>
            <a:off x="8261719" y="2758166"/>
            <a:ext cx="3452407" cy="2215724"/>
          </a:xfrm>
          <a:prstGeom prst="rect">
            <a:avLst/>
          </a:prstGeom>
        </p:spPr>
      </p:pic>
      <p:sp>
        <p:nvSpPr>
          <p:cNvPr id="9" name="CasellaDiTesto 8">
            <a:extLst>
              <a:ext uri="{FF2B5EF4-FFF2-40B4-BE49-F238E27FC236}">
                <a16:creationId xmlns:a16="http://schemas.microsoft.com/office/drawing/2014/main" id="{145119DF-3369-D11E-3496-CA7C384BEFA2}"/>
              </a:ext>
            </a:extLst>
          </p:cNvPr>
          <p:cNvSpPr txBox="1"/>
          <p:nvPr/>
        </p:nvSpPr>
        <p:spPr>
          <a:xfrm>
            <a:off x="821109" y="267770"/>
            <a:ext cx="10546606" cy="1323439"/>
          </a:xfrm>
          <a:prstGeom prst="rect">
            <a:avLst/>
          </a:prstGeom>
          <a:noFill/>
        </p:spPr>
        <p:txBody>
          <a:bodyPr wrap="square">
            <a:spAutoFit/>
          </a:bodyPr>
          <a:lstStyle/>
          <a:p>
            <a:pPr algn="ctr"/>
            <a:r>
              <a:rPr lang="it-IT" sz="4000" b="1" dirty="0"/>
              <a:t>L’esercizio terapeutico e le terapie fisiche: tecniche, indicazioni ed evidenze</a:t>
            </a:r>
          </a:p>
        </p:txBody>
      </p:sp>
      <p:pic>
        <p:nvPicPr>
          <p:cNvPr id="11" name="Immagine 10">
            <a:extLst>
              <a:ext uri="{FF2B5EF4-FFF2-40B4-BE49-F238E27FC236}">
                <a16:creationId xmlns:a16="http://schemas.microsoft.com/office/drawing/2014/main" id="{6954AE6A-3DB6-2C1A-8120-EFF3B273E23D}"/>
              </a:ext>
            </a:extLst>
          </p:cNvPr>
          <p:cNvPicPr>
            <a:picLocks noChangeAspect="1"/>
          </p:cNvPicPr>
          <p:nvPr/>
        </p:nvPicPr>
        <p:blipFill>
          <a:blip r:embed="rId3"/>
          <a:stretch>
            <a:fillRect/>
          </a:stretch>
        </p:blipFill>
        <p:spPr>
          <a:xfrm>
            <a:off x="144281" y="1591210"/>
            <a:ext cx="7388539" cy="507336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693029B3-E736-EEA3-FFA1-83B86D2EAF24}"/>
              </a:ext>
            </a:extLst>
          </p:cNvPr>
          <p:cNvSpPr txBox="1"/>
          <p:nvPr/>
        </p:nvSpPr>
        <p:spPr>
          <a:xfrm>
            <a:off x="743538" y="3661514"/>
            <a:ext cx="9492791" cy="2031325"/>
          </a:xfrm>
          <a:prstGeom prst="rect">
            <a:avLst/>
          </a:prstGeom>
          <a:noFill/>
        </p:spPr>
        <p:txBody>
          <a:bodyPr wrap="square">
            <a:spAutoFit/>
          </a:bodyPr>
          <a:lstStyle/>
          <a:p>
            <a:pPr lvl="1" algn="ctr"/>
            <a:r>
              <a:rPr lang="it-IT" b="0" i="0" dirty="0">
                <a:effectLst/>
              </a:rPr>
              <a:t>Una revisione sistematica di </a:t>
            </a:r>
            <a:r>
              <a:rPr lang="it-IT" b="0" i="0" dirty="0" err="1">
                <a:effectLst/>
              </a:rPr>
              <a:t>Lin</a:t>
            </a:r>
            <a:r>
              <a:rPr lang="it-IT" b="0" i="0" dirty="0">
                <a:effectLst/>
              </a:rPr>
              <a:t> et </a:t>
            </a:r>
            <a:r>
              <a:rPr lang="it-IT" b="0" i="0" dirty="0" err="1">
                <a:effectLst/>
              </a:rPr>
              <a:t>al.ha</a:t>
            </a:r>
            <a:r>
              <a:rPr lang="it-IT" b="0" i="0" dirty="0">
                <a:effectLst/>
              </a:rPr>
              <a:t> valutato 44 linee guida di pratica clinica per le condizioni di dolore muscoloscheletrico, riscontrando che l’esercizio fisico era raccomandato in tutte le linee guida. </a:t>
            </a:r>
          </a:p>
          <a:p>
            <a:pPr lvl="1" algn="ctr"/>
            <a:r>
              <a:rPr lang="it-IT" b="0" i="0" dirty="0">
                <a:effectLst/>
              </a:rPr>
              <a:t>Tuttavia, quando si ricorre alla terapia manuale, questa dovrebbe essere utilizzata insieme ad altri interventi (ad esempio, esercizio fisico, terapia psicologica, informazione/educazione, consigli sulle attività).</a:t>
            </a:r>
          </a:p>
          <a:p>
            <a:pPr algn="ctr"/>
            <a:r>
              <a:rPr lang="it-IT" b="0" i="0" dirty="0">
                <a:effectLst/>
              </a:rPr>
              <a:t>L’esercizio fisico ha più supporto rispetto ad altri interventi terapeutici</a:t>
            </a:r>
          </a:p>
        </p:txBody>
      </p:sp>
      <p:sp>
        <p:nvSpPr>
          <p:cNvPr id="5" name="CasellaDiTesto 4">
            <a:extLst>
              <a:ext uri="{FF2B5EF4-FFF2-40B4-BE49-F238E27FC236}">
                <a16:creationId xmlns:a16="http://schemas.microsoft.com/office/drawing/2014/main" id="{27EDC017-E083-58D0-8795-BE038EB723FF}"/>
              </a:ext>
            </a:extLst>
          </p:cNvPr>
          <p:cNvSpPr txBox="1"/>
          <p:nvPr/>
        </p:nvSpPr>
        <p:spPr>
          <a:xfrm>
            <a:off x="1461154" y="260702"/>
            <a:ext cx="8757501" cy="461665"/>
          </a:xfrm>
          <a:prstGeom prst="rect">
            <a:avLst/>
          </a:prstGeom>
          <a:noFill/>
        </p:spPr>
        <p:txBody>
          <a:bodyPr wrap="square">
            <a:spAutoFit/>
          </a:bodyPr>
          <a:lstStyle/>
          <a:p>
            <a:pPr algn="ctr">
              <a:spcBef>
                <a:spcPts val="3000"/>
              </a:spcBef>
              <a:buNone/>
            </a:pPr>
            <a:r>
              <a:rPr lang="it-IT" sz="2400" b="1" i="0" dirty="0">
                <a:effectLst/>
              </a:rPr>
              <a:t>Perché includere l’esercizio terapeutico in un piano di trattamento?</a:t>
            </a:r>
          </a:p>
        </p:txBody>
      </p:sp>
      <p:sp>
        <p:nvSpPr>
          <p:cNvPr id="7" name="CasellaDiTesto 6">
            <a:extLst>
              <a:ext uri="{FF2B5EF4-FFF2-40B4-BE49-F238E27FC236}">
                <a16:creationId xmlns:a16="http://schemas.microsoft.com/office/drawing/2014/main" id="{A7875886-5739-8AB0-4F1A-345EB5368CF5}"/>
              </a:ext>
            </a:extLst>
          </p:cNvPr>
          <p:cNvSpPr txBox="1"/>
          <p:nvPr/>
        </p:nvSpPr>
        <p:spPr>
          <a:xfrm>
            <a:off x="659876" y="1293992"/>
            <a:ext cx="10190375" cy="646331"/>
          </a:xfrm>
          <a:prstGeom prst="rect">
            <a:avLst/>
          </a:prstGeom>
          <a:noFill/>
        </p:spPr>
        <p:txBody>
          <a:bodyPr wrap="square">
            <a:spAutoFit/>
          </a:bodyPr>
          <a:lstStyle/>
          <a:p>
            <a:pPr algn="ctr">
              <a:buNone/>
            </a:pPr>
            <a:r>
              <a:rPr lang="it-IT" b="0" i="0" dirty="0">
                <a:effectLst/>
              </a:rPr>
              <a:t>Gli interventi basati sull’esercizio fisico sono utili perché permettono alle persone di autogestire i propri sintomi. Inoltre, esiste un ampio numero di ricerche a sostegno del suo utilizzo nella pratica clinica.</a:t>
            </a:r>
          </a:p>
        </p:txBody>
      </p:sp>
      <p:sp>
        <p:nvSpPr>
          <p:cNvPr id="11" name="CasellaDiTesto 10">
            <a:extLst>
              <a:ext uri="{FF2B5EF4-FFF2-40B4-BE49-F238E27FC236}">
                <a16:creationId xmlns:a16="http://schemas.microsoft.com/office/drawing/2014/main" id="{C817E5F5-4AF6-407E-0E10-599B3759D61B}"/>
              </a:ext>
            </a:extLst>
          </p:cNvPr>
          <p:cNvSpPr txBox="1"/>
          <p:nvPr/>
        </p:nvSpPr>
        <p:spPr>
          <a:xfrm>
            <a:off x="1027522" y="1975252"/>
            <a:ext cx="8955464" cy="646331"/>
          </a:xfrm>
          <a:prstGeom prst="rect">
            <a:avLst/>
          </a:prstGeom>
          <a:noFill/>
        </p:spPr>
        <p:txBody>
          <a:bodyPr wrap="square">
            <a:spAutoFit/>
          </a:bodyPr>
          <a:lstStyle/>
          <a:p>
            <a:pPr algn="ctr"/>
            <a:r>
              <a:rPr lang="it-IT" b="0" i="0" dirty="0">
                <a:effectLst/>
              </a:rPr>
              <a:t>La ricerca sostiene l’uso di esercizio fisico per ottenere cambiamenti a lungo termine rispetto alla sola terapia manuale.</a:t>
            </a:r>
          </a:p>
        </p:txBody>
      </p:sp>
      <p:sp>
        <p:nvSpPr>
          <p:cNvPr id="9" name="CasellaDiTesto 8">
            <a:extLst>
              <a:ext uri="{FF2B5EF4-FFF2-40B4-BE49-F238E27FC236}">
                <a16:creationId xmlns:a16="http://schemas.microsoft.com/office/drawing/2014/main" id="{8E8A3C18-F859-55C2-1264-BA5DF1BE2FFE}"/>
              </a:ext>
            </a:extLst>
          </p:cNvPr>
          <p:cNvSpPr txBox="1"/>
          <p:nvPr/>
        </p:nvSpPr>
        <p:spPr>
          <a:xfrm>
            <a:off x="1008666" y="1244856"/>
            <a:ext cx="9492791" cy="1384995"/>
          </a:xfrm>
          <a:prstGeom prst="rect">
            <a:avLst/>
          </a:prstGeom>
          <a:solidFill>
            <a:schemeClr val="bg1"/>
          </a:solidFill>
          <a:ln>
            <a:solidFill>
              <a:schemeClr val="tx1"/>
            </a:solidFill>
          </a:ln>
        </p:spPr>
        <p:txBody>
          <a:bodyPr wrap="square">
            <a:spAutoFit/>
          </a:bodyPr>
          <a:lstStyle/>
          <a:p>
            <a:r>
              <a:rPr lang="it-IT" sz="1400" dirty="0"/>
              <a:t>Maestroni L, Read P, Bishop C, Papadopoulos K, </a:t>
            </a:r>
            <a:r>
              <a:rPr lang="it-IT" sz="1400" dirty="0" err="1"/>
              <a:t>Suchomel</a:t>
            </a:r>
            <a:r>
              <a:rPr lang="it-IT" sz="1400" dirty="0"/>
              <a:t> TJ, Comfort P et al. The benefits of </a:t>
            </a:r>
            <a:r>
              <a:rPr lang="it-IT" sz="1400" dirty="0" err="1"/>
              <a:t>strength</a:t>
            </a:r>
            <a:r>
              <a:rPr lang="it-IT" sz="1400" dirty="0"/>
              <a:t> training on </a:t>
            </a:r>
            <a:r>
              <a:rPr lang="it-IT" sz="1400" dirty="0" err="1"/>
              <a:t>musculoskeletal</a:t>
            </a:r>
            <a:r>
              <a:rPr lang="it-IT" sz="1400" dirty="0"/>
              <a:t> system health: </a:t>
            </a:r>
            <a:r>
              <a:rPr lang="it-IT" sz="1400" dirty="0" err="1"/>
              <a:t>practical</a:t>
            </a:r>
            <a:r>
              <a:rPr lang="it-IT" sz="1400" dirty="0"/>
              <a:t> </a:t>
            </a:r>
            <a:r>
              <a:rPr lang="it-IT" sz="1400" dirty="0" err="1"/>
              <a:t>applications</a:t>
            </a:r>
            <a:r>
              <a:rPr lang="it-IT" sz="1400" dirty="0"/>
              <a:t> for </a:t>
            </a:r>
            <a:r>
              <a:rPr lang="it-IT" sz="1400" dirty="0" err="1"/>
              <a:t>interdisciplinary</a:t>
            </a:r>
            <a:r>
              <a:rPr lang="it-IT" sz="1400" dirty="0"/>
              <a:t> care. Sports </a:t>
            </a:r>
            <a:r>
              <a:rPr lang="it-IT" sz="1400" dirty="0" err="1"/>
              <a:t>Med</a:t>
            </a:r>
            <a:r>
              <a:rPr lang="it-IT" sz="1400" dirty="0"/>
              <a:t>. 2020.</a:t>
            </a:r>
          </a:p>
          <a:p>
            <a:r>
              <a:rPr lang="it-IT" sz="1400" dirty="0"/>
              <a:t> </a:t>
            </a:r>
            <a:r>
              <a:rPr lang="it-IT" sz="1400" dirty="0" err="1"/>
              <a:t>Prall</a:t>
            </a:r>
            <a:r>
              <a:rPr lang="it-IT" sz="1400" dirty="0"/>
              <a:t> J, Ross M. The management of work-</a:t>
            </a:r>
            <a:r>
              <a:rPr lang="it-IT" sz="1400" dirty="0" err="1"/>
              <a:t>related</a:t>
            </a:r>
            <a:r>
              <a:rPr lang="it-IT" sz="1400" dirty="0"/>
              <a:t> </a:t>
            </a:r>
            <a:r>
              <a:rPr lang="it-IT" sz="1400" dirty="0" err="1"/>
              <a:t>musculoskeletal</a:t>
            </a:r>
            <a:r>
              <a:rPr lang="it-IT" sz="1400" dirty="0"/>
              <a:t> </a:t>
            </a:r>
            <a:r>
              <a:rPr lang="it-IT" sz="1400" dirty="0" err="1"/>
              <a:t>injuries</a:t>
            </a:r>
            <a:r>
              <a:rPr lang="it-IT" sz="1400" dirty="0"/>
              <a:t> in an </a:t>
            </a:r>
            <a:r>
              <a:rPr lang="it-IT" sz="1400" dirty="0" err="1"/>
              <a:t>occupational</a:t>
            </a:r>
            <a:r>
              <a:rPr lang="it-IT" sz="1400" dirty="0"/>
              <a:t> health setting: the </a:t>
            </a:r>
            <a:r>
              <a:rPr lang="it-IT" sz="1400" dirty="0" err="1"/>
              <a:t>role</a:t>
            </a:r>
            <a:r>
              <a:rPr lang="it-IT" sz="1400" dirty="0"/>
              <a:t> of the </a:t>
            </a:r>
            <a:r>
              <a:rPr lang="it-IT" sz="1400" dirty="0" err="1"/>
              <a:t>physical</a:t>
            </a:r>
            <a:r>
              <a:rPr lang="it-IT" sz="1400" dirty="0"/>
              <a:t> </a:t>
            </a:r>
            <a:r>
              <a:rPr lang="it-IT" sz="1400" dirty="0" err="1"/>
              <a:t>therapist</a:t>
            </a:r>
            <a:r>
              <a:rPr lang="it-IT" sz="1400" dirty="0"/>
              <a:t>. J </a:t>
            </a:r>
            <a:r>
              <a:rPr lang="it-IT" sz="1400" dirty="0" err="1"/>
              <a:t>Exerc</a:t>
            </a:r>
            <a:r>
              <a:rPr lang="it-IT" sz="1400" dirty="0"/>
              <a:t> </a:t>
            </a:r>
            <a:r>
              <a:rPr lang="it-IT" sz="1400" dirty="0" err="1"/>
              <a:t>Rehabil</a:t>
            </a:r>
            <a:r>
              <a:rPr lang="it-IT" sz="1400" dirty="0"/>
              <a:t>. 2019.</a:t>
            </a:r>
          </a:p>
          <a:p>
            <a:r>
              <a:rPr lang="it-IT" sz="1400" dirty="0"/>
              <a:t> </a:t>
            </a:r>
            <a:r>
              <a:rPr lang="it-IT" sz="1400" dirty="0" err="1"/>
              <a:t>Bielecki</a:t>
            </a:r>
            <a:r>
              <a:rPr lang="it-IT" sz="1400" dirty="0"/>
              <a:t> JE, </a:t>
            </a:r>
            <a:r>
              <a:rPr lang="it-IT" sz="1400" dirty="0" err="1"/>
              <a:t>Tadi</a:t>
            </a:r>
            <a:r>
              <a:rPr lang="it-IT" sz="1400" dirty="0"/>
              <a:t> P. </a:t>
            </a:r>
            <a:r>
              <a:rPr lang="it-IT" sz="1400" dirty="0" err="1"/>
              <a:t>Therapeutic</a:t>
            </a:r>
            <a:r>
              <a:rPr lang="it-IT" sz="1400" dirty="0"/>
              <a:t> </a:t>
            </a:r>
            <a:r>
              <a:rPr lang="it-IT" sz="1400" dirty="0" err="1"/>
              <a:t>Exercise</a:t>
            </a:r>
            <a:r>
              <a:rPr lang="it-IT" sz="1400" dirty="0"/>
              <a:t>. (</a:t>
            </a:r>
            <a:r>
              <a:rPr lang="it-IT" sz="1400" dirty="0" err="1"/>
              <a:t>Updated</a:t>
            </a:r>
            <a:r>
              <a:rPr lang="it-IT" sz="1400" dirty="0"/>
              <a:t> 2021 Sep 29). In: </a:t>
            </a:r>
            <a:r>
              <a:rPr lang="it-IT" sz="1400" dirty="0" err="1"/>
              <a:t>StatPearls</a:t>
            </a:r>
            <a:r>
              <a:rPr lang="it-IT" sz="1400" dirty="0"/>
              <a:t> (Internet). </a:t>
            </a:r>
            <a:r>
              <a:rPr lang="it-IT" sz="1400" dirty="0" err="1"/>
              <a:t>Treasure</a:t>
            </a:r>
            <a:r>
              <a:rPr lang="it-IT" sz="1400" dirty="0"/>
              <a:t> Island (FL): </a:t>
            </a:r>
            <a:r>
              <a:rPr lang="it-IT" sz="1400" dirty="0" err="1"/>
              <a:t>StatPearls</a:t>
            </a:r>
            <a:r>
              <a:rPr lang="it-IT" sz="1400" dirty="0"/>
              <a:t> Publishing; 2022 </a:t>
            </a:r>
            <a:r>
              <a:rPr lang="it-IT" sz="1400" dirty="0" err="1"/>
              <a:t>Jan</a:t>
            </a:r>
            <a:r>
              <a:rPr lang="it-IT" sz="1400" dirty="0"/>
              <a:t>-</a:t>
            </a:r>
          </a:p>
        </p:txBody>
      </p:sp>
      <p:sp>
        <p:nvSpPr>
          <p:cNvPr id="13" name="CasellaDiTesto 12">
            <a:extLst>
              <a:ext uri="{FF2B5EF4-FFF2-40B4-BE49-F238E27FC236}">
                <a16:creationId xmlns:a16="http://schemas.microsoft.com/office/drawing/2014/main" id="{777D8B95-C996-D6FA-020A-880247F30F2A}"/>
              </a:ext>
            </a:extLst>
          </p:cNvPr>
          <p:cNvSpPr txBox="1"/>
          <p:nvPr/>
        </p:nvSpPr>
        <p:spPr>
          <a:xfrm rot="20786241">
            <a:off x="1141231" y="4422768"/>
            <a:ext cx="9227662" cy="1107996"/>
          </a:xfrm>
          <a:prstGeom prst="rect">
            <a:avLst/>
          </a:prstGeom>
          <a:solidFill>
            <a:schemeClr val="bg1"/>
          </a:solidFill>
          <a:ln>
            <a:solidFill>
              <a:schemeClr val="tx1"/>
            </a:solidFill>
          </a:ln>
        </p:spPr>
        <p:txBody>
          <a:bodyPr wrap="square">
            <a:spAutoFit/>
          </a:bodyPr>
          <a:lstStyle/>
          <a:p>
            <a:pPr algn="ctr"/>
            <a:r>
              <a:rPr lang="it-IT" sz="1600" b="0" i="0" dirty="0" err="1">
                <a:effectLst/>
              </a:rPr>
              <a:t>Lin</a:t>
            </a:r>
            <a:r>
              <a:rPr lang="it-IT" sz="1600" b="0" i="0" dirty="0">
                <a:effectLst/>
              </a:rPr>
              <a:t> I, Wiles L, Waller R, </a:t>
            </a:r>
            <a:r>
              <a:rPr lang="it-IT" sz="1600" b="0" i="0" dirty="0" err="1">
                <a:effectLst/>
              </a:rPr>
              <a:t>Goucke</a:t>
            </a:r>
            <a:r>
              <a:rPr lang="it-IT" sz="1600" b="0" i="0" dirty="0">
                <a:effectLst/>
              </a:rPr>
              <a:t> R, </a:t>
            </a:r>
            <a:r>
              <a:rPr lang="it-IT" sz="1600" b="0" i="0" dirty="0" err="1">
                <a:effectLst/>
              </a:rPr>
              <a:t>Nagree</a:t>
            </a:r>
            <a:r>
              <a:rPr lang="it-IT" sz="1600" b="0" i="0" dirty="0">
                <a:effectLst/>
              </a:rPr>
              <a:t> Y, </a:t>
            </a:r>
            <a:r>
              <a:rPr lang="it-IT" sz="1600" b="0" i="0" dirty="0" err="1">
                <a:effectLst/>
              </a:rPr>
              <a:t>Gibberd</a:t>
            </a:r>
            <a:r>
              <a:rPr lang="it-IT" sz="1600" b="0" i="0" dirty="0">
                <a:effectLst/>
              </a:rPr>
              <a:t> M et al.</a:t>
            </a:r>
          </a:p>
          <a:p>
            <a:pPr algn="ctr"/>
            <a:r>
              <a:rPr lang="it-IT" sz="1600" b="0" i="0" dirty="0">
                <a:effectLst/>
              </a:rPr>
              <a:t> </a:t>
            </a:r>
            <a:r>
              <a:rPr lang="it-IT" sz="1600" b="0" i="0" u="sng" dirty="0" err="1">
                <a:effectLst/>
              </a:rPr>
              <a:t>What</a:t>
            </a:r>
            <a:r>
              <a:rPr lang="it-IT" sz="1600" b="0" i="0" u="sng" dirty="0">
                <a:effectLst/>
              </a:rPr>
              <a:t> </a:t>
            </a:r>
            <a:r>
              <a:rPr lang="it-IT" sz="1600" b="0" i="0" u="sng" dirty="0" err="1">
                <a:effectLst/>
              </a:rPr>
              <a:t>does</a:t>
            </a:r>
            <a:r>
              <a:rPr lang="it-IT" sz="1600" b="0" i="0" u="sng" dirty="0">
                <a:effectLst/>
              </a:rPr>
              <a:t> best practice care for </a:t>
            </a:r>
            <a:r>
              <a:rPr lang="it-IT" sz="1600" b="0" i="0" u="sng" dirty="0" err="1">
                <a:effectLst/>
              </a:rPr>
              <a:t>musculoskeletal</a:t>
            </a:r>
            <a:r>
              <a:rPr lang="it-IT" sz="1600" b="0" i="0" u="sng" dirty="0">
                <a:effectLst/>
              </a:rPr>
              <a:t> </a:t>
            </a:r>
            <a:r>
              <a:rPr lang="it-IT" sz="1600" b="0" i="0" u="sng" dirty="0" err="1">
                <a:effectLst/>
              </a:rPr>
              <a:t>pain</a:t>
            </a:r>
            <a:r>
              <a:rPr lang="it-IT" sz="1600" b="0" i="0" u="sng" dirty="0">
                <a:effectLst/>
              </a:rPr>
              <a:t> look like? </a:t>
            </a:r>
            <a:r>
              <a:rPr lang="it-IT" sz="1600" b="0" i="0" u="sng" dirty="0" err="1">
                <a:effectLst/>
              </a:rPr>
              <a:t>Eleven</a:t>
            </a:r>
            <a:r>
              <a:rPr lang="it-IT" sz="1600" b="0" i="0" u="sng" dirty="0">
                <a:effectLst/>
              </a:rPr>
              <a:t> </a:t>
            </a:r>
            <a:r>
              <a:rPr lang="it-IT" sz="1600" b="0" i="0" u="sng" dirty="0" err="1">
                <a:effectLst/>
              </a:rPr>
              <a:t>consistent</a:t>
            </a:r>
            <a:r>
              <a:rPr lang="it-IT" sz="1600" b="0" i="0" u="sng" dirty="0">
                <a:effectLst/>
              </a:rPr>
              <a:t> </a:t>
            </a:r>
            <a:r>
              <a:rPr lang="it-IT" sz="1600" b="0" i="0" u="sng" dirty="0" err="1">
                <a:effectLst/>
              </a:rPr>
              <a:t>recommendations</a:t>
            </a:r>
            <a:r>
              <a:rPr lang="it-IT" sz="1600" b="0" i="0" u="sng" dirty="0">
                <a:effectLst/>
              </a:rPr>
              <a:t> from high-</a:t>
            </a:r>
            <a:r>
              <a:rPr lang="it-IT" sz="1600" b="0" i="0" u="sng" dirty="0" err="1">
                <a:effectLst/>
              </a:rPr>
              <a:t>quality</a:t>
            </a:r>
            <a:r>
              <a:rPr lang="it-IT" sz="1600" b="0" i="0" u="sng" dirty="0">
                <a:effectLst/>
              </a:rPr>
              <a:t> clinical practice </a:t>
            </a:r>
            <a:r>
              <a:rPr lang="it-IT" sz="1600" b="0" i="0" u="sng" dirty="0" err="1">
                <a:effectLst/>
              </a:rPr>
              <a:t>guidelines</a:t>
            </a:r>
            <a:r>
              <a:rPr lang="it-IT" sz="1600" b="0" i="0" u="sng" dirty="0">
                <a:effectLst/>
              </a:rPr>
              <a:t>: </a:t>
            </a:r>
            <a:r>
              <a:rPr lang="it-IT" sz="1600" b="0" i="0" u="sng" dirty="0" err="1">
                <a:effectLst/>
              </a:rPr>
              <a:t>systematic</a:t>
            </a:r>
            <a:r>
              <a:rPr lang="it-IT" sz="1600" b="0" i="0" u="sng" dirty="0">
                <a:effectLst/>
              </a:rPr>
              <a:t> review</a:t>
            </a:r>
            <a:r>
              <a:rPr lang="it-IT" sz="1600" b="0" i="0" dirty="0">
                <a:effectLst/>
              </a:rPr>
              <a:t>. </a:t>
            </a:r>
          </a:p>
          <a:p>
            <a:pPr algn="ctr"/>
            <a:r>
              <a:rPr lang="it-IT" sz="1600" b="0" i="0" dirty="0">
                <a:effectLst/>
              </a:rPr>
              <a:t>Br J Sports </a:t>
            </a:r>
            <a:r>
              <a:rPr lang="it-IT" sz="1600" b="0" i="0" dirty="0" err="1">
                <a:effectLst/>
              </a:rPr>
              <a:t>Med</a:t>
            </a:r>
            <a:r>
              <a:rPr lang="it-IT" sz="1600" b="0" i="0" dirty="0">
                <a:effectLst/>
              </a:rPr>
              <a:t>. 2020;54(2):79-86.</a:t>
            </a:r>
            <a:endParaRPr lang="it-IT" sz="1600" dirty="0"/>
          </a:p>
        </p:txBody>
      </p:sp>
    </p:spTree>
    <p:extLst>
      <p:ext uri="{BB962C8B-B14F-4D97-AF65-F5344CB8AC3E}">
        <p14:creationId xmlns:p14="http://schemas.microsoft.com/office/powerpoint/2010/main" val="2412127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685512" y="908720"/>
            <a:ext cx="8712968" cy="1569660"/>
          </a:xfrm>
          <a:prstGeom prst="rect">
            <a:avLst/>
          </a:prstGeom>
          <a:noFill/>
          <a:effectLst/>
        </p:spPr>
        <p:txBody>
          <a:bodyPr wrap="square">
            <a:spAutoFit/>
          </a:bodyPr>
          <a:lstStyle/>
          <a:p>
            <a:pPr algn="ctr">
              <a:defRPr/>
            </a:pPr>
            <a:r>
              <a:rPr lang="it-IT" sz="32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Un esercizio,</a:t>
            </a:r>
          </a:p>
          <a:p>
            <a:pPr algn="ctr">
              <a:defRPr/>
            </a:pPr>
            <a:r>
              <a:rPr lang="it-IT" sz="32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per essere definito terapeutico deve avere specifiche caratteristiche :</a:t>
            </a:r>
          </a:p>
        </p:txBody>
      </p:sp>
      <p:sp>
        <p:nvSpPr>
          <p:cNvPr id="5123" name="CasellaDiTesto 2"/>
          <p:cNvSpPr txBox="1">
            <a:spLocks noChangeArrowheads="1"/>
          </p:cNvSpPr>
          <p:nvPr/>
        </p:nvSpPr>
        <p:spPr bwMode="auto">
          <a:xfrm>
            <a:off x="4213627" y="2889666"/>
            <a:ext cx="7578678" cy="1015663"/>
          </a:xfrm>
          <a:prstGeom prst="rect">
            <a:avLst/>
          </a:prstGeom>
          <a:noFill/>
          <a:ln w="9525">
            <a:noFill/>
            <a:miter lim="800000"/>
            <a:headEnd/>
            <a:tailEnd/>
          </a:ln>
          <a:effectLst>
            <a:outerShdw blurRad="50800" dist="50800" dir="5400000" algn="ctr" rotWithShape="0">
              <a:srgbClr val="000000"/>
            </a:outerShdw>
          </a:effectLst>
        </p:spPr>
        <p:txBody>
          <a:bodyPr wrap="none">
            <a:spAutoFit/>
          </a:bodyPr>
          <a:lstStyle/>
          <a:p>
            <a:pPr>
              <a:defRPr/>
            </a:pPr>
            <a:r>
              <a:rPr lang="it-IT" sz="6000" i="1" dirty="0">
                <a:solidFill>
                  <a:schemeClr val="accent3">
                    <a:lumMod val="75000"/>
                  </a:schemeClr>
                </a:solidFill>
                <a:latin typeface="Copperplate Gothic Bold" pitchFamily="34" charset="0"/>
              </a:rPr>
              <a:t>QUANTIFICABILE</a:t>
            </a:r>
          </a:p>
        </p:txBody>
      </p:sp>
      <p:sp>
        <p:nvSpPr>
          <p:cNvPr id="5124" name="CasellaDiTesto 3"/>
          <p:cNvSpPr txBox="1">
            <a:spLocks noChangeArrowheads="1"/>
          </p:cNvSpPr>
          <p:nvPr/>
        </p:nvSpPr>
        <p:spPr bwMode="auto">
          <a:xfrm>
            <a:off x="582441" y="4505493"/>
            <a:ext cx="3316934" cy="1200329"/>
          </a:xfrm>
          <a:prstGeom prst="rect">
            <a:avLst/>
          </a:prstGeom>
          <a:noFill/>
          <a:ln w="9525">
            <a:noFill/>
            <a:miter lim="800000"/>
            <a:headEnd/>
            <a:tailEnd/>
          </a:ln>
          <a:effectLst>
            <a:outerShdw blurRad="50800" dist="50800" dir="5400000" algn="ctr" rotWithShape="0">
              <a:srgbClr val="000000"/>
            </a:outerShdw>
          </a:effectLst>
        </p:spPr>
        <p:txBody>
          <a:bodyPr wrap="none">
            <a:spAutoFit/>
          </a:bodyPr>
          <a:lstStyle/>
          <a:p>
            <a:pPr>
              <a:defRPr/>
            </a:pPr>
            <a:r>
              <a:rPr lang="it-IT" sz="7200" i="1" dirty="0">
                <a:solidFill>
                  <a:schemeClr val="accent1">
                    <a:lumMod val="50000"/>
                  </a:schemeClr>
                </a:solidFill>
                <a:latin typeface="Berlin Sans FB" pitchFamily="34" charset="0"/>
              </a:rPr>
              <a:t>specifico</a:t>
            </a:r>
          </a:p>
        </p:txBody>
      </p:sp>
      <p:sp>
        <p:nvSpPr>
          <p:cNvPr id="5" name="CasellaDiTesto 2"/>
          <p:cNvSpPr txBox="1">
            <a:spLocks noChangeArrowheads="1"/>
          </p:cNvSpPr>
          <p:nvPr/>
        </p:nvSpPr>
        <p:spPr bwMode="auto">
          <a:xfrm>
            <a:off x="5518151" y="5013325"/>
            <a:ext cx="4969630" cy="1200329"/>
          </a:xfrm>
          <a:prstGeom prst="rect">
            <a:avLst/>
          </a:prstGeom>
          <a:noFill/>
          <a:ln w="9525">
            <a:noFill/>
            <a:miter lim="800000"/>
            <a:headEnd/>
            <a:tailEnd/>
          </a:ln>
          <a:effectLst>
            <a:outerShdw blurRad="50800" dist="50800" dir="5400000" algn="ctr" rotWithShape="0">
              <a:srgbClr val="000000"/>
            </a:outerShdw>
          </a:effectLst>
        </p:spPr>
        <p:txBody>
          <a:bodyPr wrap="none">
            <a:spAutoFit/>
          </a:bodyPr>
          <a:lstStyle/>
          <a:p>
            <a:pPr>
              <a:defRPr/>
            </a:pPr>
            <a:r>
              <a:rPr lang="it-IT" sz="7200" b="1" i="1" dirty="0">
                <a:solidFill>
                  <a:schemeClr val="accent5">
                    <a:lumMod val="75000"/>
                  </a:schemeClr>
                </a:solidFill>
                <a:latin typeface="Bookman Old Style" pitchFamily="18" charset="0"/>
              </a:rPr>
              <a:t> ripetibile</a:t>
            </a:r>
          </a:p>
        </p:txBody>
      </p:sp>
    </p:spTree>
    <p:extLst>
      <p:ext uri="{BB962C8B-B14F-4D97-AF65-F5344CB8AC3E}">
        <p14:creationId xmlns:p14="http://schemas.microsoft.com/office/powerpoint/2010/main" val="7704361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1000" fill="hold"/>
                                        <p:tgtEl>
                                          <p:spTgt spid="5123"/>
                                        </p:tgtEl>
                                        <p:attrNameLst>
                                          <p:attrName>ppt_w</p:attrName>
                                        </p:attrNameLst>
                                      </p:cBhvr>
                                      <p:tavLst>
                                        <p:tav tm="0">
                                          <p:val>
                                            <p:strVal val="#ppt_w*0.70"/>
                                          </p:val>
                                        </p:tav>
                                        <p:tav tm="100000">
                                          <p:val>
                                            <p:strVal val="#ppt_w"/>
                                          </p:val>
                                        </p:tav>
                                      </p:tavLst>
                                    </p:anim>
                                    <p:anim calcmode="lin" valueType="num">
                                      <p:cBhvr>
                                        <p:cTn id="8" dur="1000" fill="hold"/>
                                        <p:tgtEl>
                                          <p:spTgt spid="5123"/>
                                        </p:tgtEl>
                                        <p:attrNameLst>
                                          <p:attrName>ppt_h</p:attrName>
                                        </p:attrNameLst>
                                      </p:cBhvr>
                                      <p:tavLst>
                                        <p:tav tm="0">
                                          <p:val>
                                            <p:strVal val="#ppt_h"/>
                                          </p:val>
                                        </p:tav>
                                        <p:tav tm="100000">
                                          <p:val>
                                            <p:strVal val="#ppt_h"/>
                                          </p:val>
                                        </p:tav>
                                      </p:tavLst>
                                    </p:anim>
                                    <p:animEffect transition="in" filter="fade">
                                      <p:cBhvr>
                                        <p:cTn id="9" dur="1000"/>
                                        <p:tgtEl>
                                          <p:spTgt spid="5123"/>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5124"/>
                                        </p:tgtEl>
                                        <p:attrNameLst>
                                          <p:attrName>style.visibility</p:attrName>
                                        </p:attrNameLst>
                                      </p:cBhvr>
                                      <p:to>
                                        <p:strVal val="visible"/>
                                      </p:to>
                                    </p:set>
                                    <p:anim calcmode="lin" valueType="num">
                                      <p:cBhvr>
                                        <p:cTn id="14" dur="1000" fill="hold"/>
                                        <p:tgtEl>
                                          <p:spTgt spid="5124"/>
                                        </p:tgtEl>
                                        <p:attrNameLst>
                                          <p:attrName>ppt_w</p:attrName>
                                        </p:attrNameLst>
                                      </p:cBhvr>
                                      <p:tavLst>
                                        <p:tav tm="0">
                                          <p:val>
                                            <p:strVal val="#ppt_w*0.70"/>
                                          </p:val>
                                        </p:tav>
                                        <p:tav tm="100000">
                                          <p:val>
                                            <p:strVal val="#ppt_w"/>
                                          </p:val>
                                        </p:tav>
                                      </p:tavLst>
                                    </p:anim>
                                    <p:anim calcmode="lin" valueType="num">
                                      <p:cBhvr>
                                        <p:cTn id="15" dur="1000" fill="hold"/>
                                        <p:tgtEl>
                                          <p:spTgt spid="5124"/>
                                        </p:tgtEl>
                                        <p:attrNameLst>
                                          <p:attrName>ppt_h</p:attrName>
                                        </p:attrNameLst>
                                      </p:cBhvr>
                                      <p:tavLst>
                                        <p:tav tm="0">
                                          <p:val>
                                            <p:strVal val="#ppt_h"/>
                                          </p:val>
                                        </p:tav>
                                        <p:tav tm="100000">
                                          <p:val>
                                            <p:strVal val="#ppt_h"/>
                                          </p:val>
                                        </p:tav>
                                      </p:tavLst>
                                    </p:anim>
                                    <p:animEffect transition="in" filter="fade">
                                      <p:cBhvr>
                                        <p:cTn id="16" dur="1000"/>
                                        <p:tgtEl>
                                          <p:spTgt spid="5124"/>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strVal val="#ppt_w*0.70"/>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Effect transition="in" filter="fade">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P spid="512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D688EE44-801A-29F4-FD2F-F9527B857F30}"/>
              </a:ext>
            </a:extLst>
          </p:cNvPr>
          <p:cNvSpPr txBox="1"/>
          <p:nvPr/>
        </p:nvSpPr>
        <p:spPr>
          <a:xfrm>
            <a:off x="377072" y="520907"/>
            <a:ext cx="11415859" cy="1692771"/>
          </a:xfrm>
          <a:prstGeom prst="rect">
            <a:avLst/>
          </a:prstGeom>
          <a:noFill/>
        </p:spPr>
        <p:txBody>
          <a:bodyPr wrap="square">
            <a:spAutoFit/>
          </a:bodyPr>
          <a:lstStyle/>
          <a:p>
            <a:pPr algn="ctr">
              <a:spcBef>
                <a:spcPts val="3000"/>
              </a:spcBef>
              <a:buNone/>
            </a:pPr>
            <a:r>
              <a:rPr lang="it-IT" sz="2400" b="1" i="0" dirty="0">
                <a:effectLst/>
              </a:rPr>
              <a:t>Principio del sovraccarico</a:t>
            </a:r>
          </a:p>
          <a:p>
            <a:pPr algn="ctr"/>
            <a:r>
              <a:rPr lang="it-IT" sz="2000" b="0" i="0" dirty="0">
                <a:effectLst/>
              </a:rPr>
              <a:t>Per migliorare la forza, è necessario applicare un carico progressivamente sempre più alto a un muscolo. </a:t>
            </a:r>
          </a:p>
          <a:p>
            <a:pPr algn="ctr"/>
            <a:r>
              <a:rPr lang="it-IT" sz="2000" b="0" i="0" dirty="0">
                <a:effectLst/>
              </a:rPr>
              <a:t>In questo modo si aumenta la capacità contrattile (forza e resistenza) del muscolo. </a:t>
            </a:r>
          </a:p>
          <a:p>
            <a:pPr algn="ctr"/>
            <a:r>
              <a:rPr lang="it-IT" sz="2000" b="0" i="0" dirty="0">
                <a:effectLst/>
              </a:rPr>
              <a:t>Aggiungere progressivamente uno stress al sistema implica che questo sia in grado di adattarsi </a:t>
            </a:r>
          </a:p>
          <a:p>
            <a:pPr algn="ctr"/>
            <a:r>
              <a:rPr lang="it-IT" sz="2000" b="0" i="0" dirty="0">
                <a:effectLst/>
              </a:rPr>
              <a:t>e prepara il corpo a fare di più in futuro.</a:t>
            </a:r>
          </a:p>
        </p:txBody>
      </p:sp>
      <p:graphicFrame>
        <p:nvGraphicFramePr>
          <p:cNvPr id="6" name="Tabella 5">
            <a:extLst>
              <a:ext uri="{FF2B5EF4-FFF2-40B4-BE49-F238E27FC236}">
                <a16:creationId xmlns:a16="http://schemas.microsoft.com/office/drawing/2014/main" id="{CD6C7086-17BC-C2DE-CEFA-C3F5D573E04A}"/>
              </a:ext>
            </a:extLst>
          </p:cNvPr>
          <p:cNvGraphicFramePr>
            <a:graphicFrameLocks noGrp="1"/>
          </p:cNvGraphicFramePr>
          <p:nvPr>
            <p:extLst>
              <p:ext uri="{D42A27DB-BD31-4B8C-83A1-F6EECF244321}">
                <p14:modId xmlns:p14="http://schemas.microsoft.com/office/powerpoint/2010/main" val="1543568177"/>
              </p:ext>
            </p:extLst>
          </p:nvPr>
        </p:nvGraphicFramePr>
        <p:xfrm>
          <a:off x="1187777" y="2948733"/>
          <a:ext cx="9379670" cy="3413760"/>
        </p:xfrm>
        <a:graphic>
          <a:graphicData uri="http://schemas.openxmlformats.org/drawingml/2006/table">
            <a:tbl>
              <a:tblPr firstRow="1" bandRow="1">
                <a:tableStyleId>{5C22544A-7EE6-4342-B048-85BDC9FD1C3A}</a:tableStyleId>
              </a:tblPr>
              <a:tblGrid>
                <a:gridCol w="4689835">
                  <a:extLst>
                    <a:ext uri="{9D8B030D-6E8A-4147-A177-3AD203B41FA5}">
                      <a16:colId xmlns:a16="http://schemas.microsoft.com/office/drawing/2014/main" val="295275269"/>
                    </a:ext>
                  </a:extLst>
                </a:gridCol>
                <a:gridCol w="4689835">
                  <a:extLst>
                    <a:ext uri="{9D8B030D-6E8A-4147-A177-3AD203B41FA5}">
                      <a16:colId xmlns:a16="http://schemas.microsoft.com/office/drawing/2014/main" val="602091861"/>
                    </a:ext>
                  </a:extLst>
                </a:gridCol>
              </a:tblGrid>
              <a:tr h="370840">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it-IT" sz="2000" dirty="0">
                          <a:solidFill>
                            <a:schemeClr val="tx1"/>
                          </a:solidFill>
                        </a:rPr>
                        <a:t> Sistema a semaforo per l’esercizio terapeutico con sovraccarico</a:t>
                      </a:r>
                    </a:p>
                  </a:txBody>
                  <a:tcPr/>
                </a:tc>
                <a:tc hMerge="1">
                  <a:txBody>
                    <a:bodyPr/>
                    <a:lstStyle/>
                    <a:p>
                      <a:endParaRPr lang="it-IT" dirty="0"/>
                    </a:p>
                  </a:txBody>
                  <a:tcPr/>
                </a:tc>
                <a:extLst>
                  <a:ext uri="{0D108BD9-81ED-4DB2-BD59-A6C34878D82A}">
                    <a16:rowId xmlns:a16="http://schemas.microsoft.com/office/drawing/2014/main" val="580588011"/>
                  </a:ext>
                </a:extLst>
              </a:tr>
              <a:tr h="37084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it-IT" sz="2000" dirty="0">
                        <a:solidFill>
                          <a:schemeClr val="tx1"/>
                        </a:solidFill>
                        <a:effectLst/>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it-IT" sz="2000" dirty="0">
                          <a:solidFill>
                            <a:schemeClr val="tx1"/>
                          </a:solidFill>
                          <a:effectLst/>
                        </a:rPr>
                        <a:t>            Semaforo rosso</a:t>
                      </a:r>
                    </a:p>
                  </a:txBody>
                  <a:tcPr/>
                </a:tc>
                <a:tc>
                  <a:txBody>
                    <a:bodyPr/>
                    <a:lstStyle/>
                    <a:p>
                      <a:pPr algn="ctr">
                        <a:buFont typeface="Arial" panose="020B0604020202020204" pitchFamily="34" charset="0"/>
                        <a:buChar char="•"/>
                      </a:pPr>
                      <a:r>
                        <a:rPr lang="it-IT" sz="2000" dirty="0">
                          <a:solidFill>
                            <a:schemeClr val="tx1"/>
                          </a:solidFill>
                          <a:effectLst/>
                        </a:rPr>
                        <a:t>Il movimento fa male e potrebbe causare ulteriori lesioni</a:t>
                      </a:r>
                    </a:p>
                    <a:p>
                      <a:pPr algn="ctr">
                        <a:buFont typeface="Arial" panose="020B0604020202020204" pitchFamily="34" charset="0"/>
                        <a:buChar char="•"/>
                      </a:pPr>
                      <a:r>
                        <a:rPr lang="it-IT" sz="2000" dirty="0">
                          <a:solidFill>
                            <a:schemeClr val="tx1"/>
                          </a:solidFill>
                          <a:effectLst/>
                        </a:rPr>
                        <a:t>Dolore prima della resistenza</a:t>
                      </a:r>
                    </a:p>
                  </a:txBody>
                  <a:tcPr/>
                </a:tc>
                <a:extLst>
                  <a:ext uri="{0D108BD9-81ED-4DB2-BD59-A6C34878D82A}">
                    <a16:rowId xmlns:a16="http://schemas.microsoft.com/office/drawing/2014/main" val="34955022"/>
                  </a:ext>
                </a:extLst>
              </a:tr>
              <a:tr h="37084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it-IT" sz="2000" dirty="0">
                        <a:solidFill>
                          <a:schemeClr val="tx1"/>
                        </a:solidFill>
                        <a:effectLst/>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it-IT" sz="2000" dirty="0">
                          <a:solidFill>
                            <a:schemeClr val="tx1"/>
                          </a:solidFill>
                          <a:effectLst/>
                        </a:rPr>
                        <a:t>             Semaforo giallo</a:t>
                      </a:r>
                    </a:p>
                  </a:txBody>
                  <a:tcPr/>
                </a:tc>
                <a:tc>
                  <a:txBody>
                    <a:bodyPr/>
                    <a:lstStyle/>
                    <a:p>
                      <a:pPr algn="ctr">
                        <a:buFont typeface="Arial" panose="020B0604020202020204" pitchFamily="34" charset="0"/>
                        <a:buChar char="•"/>
                      </a:pPr>
                      <a:r>
                        <a:rPr lang="it-IT" sz="2000" dirty="0">
                          <a:solidFill>
                            <a:schemeClr val="tx1"/>
                          </a:solidFill>
                          <a:effectLst/>
                        </a:rPr>
                        <a:t>Il movimento non è dannoso, a meno che non si applichi una pressione eccessiva</a:t>
                      </a:r>
                    </a:p>
                    <a:p>
                      <a:pPr algn="ctr">
                        <a:buFont typeface="Arial" panose="020B0604020202020204" pitchFamily="34" charset="0"/>
                        <a:buChar char="•"/>
                      </a:pPr>
                      <a:r>
                        <a:rPr lang="it-IT" sz="2000" dirty="0">
                          <a:solidFill>
                            <a:schemeClr val="tx1"/>
                          </a:solidFill>
                          <a:effectLst/>
                        </a:rPr>
                        <a:t>Dolore alla resistenza</a:t>
                      </a:r>
                    </a:p>
                  </a:txBody>
                  <a:tcPr/>
                </a:tc>
                <a:extLst>
                  <a:ext uri="{0D108BD9-81ED-4DB2-BD59-A6C34878D82A}">
                    <a16:rowId xmlns:a16="http://schemas.microsoft.com/office/drawing/2014/main" val="2807563326"/>
                  </a:ext>
                </a:extLst>
              </a:tr>
              <a:tr h="37084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it-IT" sz="2000" dirty="0">
                        <a:solidFill>
                          <a:schemeClr val="tx1"/>
                        </a:solidFill>
                        <a:effectLst/>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it-IT" sz="2000" dirty="0">
                          <a:solidFill>
                            <a:schemeClr val="tx1"/>
                          </a:solidFill>
                          <a:effectLst/>
                        </a:rPr>
                        <a:t>               Semaforo verde</a:t>
                      </a:r>
                    </a:p>
                  </a:txBody>
                  <a:tcPr/>
                </a:tc>
                <a:tc>
                  <a:txBody>
                    <a:bodyPr/>
                    <a:lstStyle/>
                    <a:p>
                      <a:pPr algn="ctr">
                        <a:buFont typeface="Arial" panose="020B0604020202020204" pitchFamily="34" charset="0"/>
                        <a:buChar char="•"/>
                      </a:pPr>
                      <a:r>
                        <a:rPr lang="it-IT" sz="2000" dirty="0">
                          <a:solidFill>
                            <a:schemeClr val="tx1"/>
                          </a:solidFill>
                          <a:effectLst/>
                        </a:rPr>
                        <a:t>Dolore dopo la resistenza</a:t>
                      </a:r>
                    </a:p>
                    <a:p>
                      <a:pPr algn="ctr">
                        <a:buFont typeface="Arial" panose="020B0604020202020204" pitchFamily="34" charset="0"/>
                        <a:buChar char="•"/>
                      </a:pPr>
                      <a:r>
                        <a:rPr lang="it-IT" sz="2000" dirty="0">
                          <a:solidFill>
                            <a:schemeClr val="tx1"/>
                          </a:solidFill>
                          <a:effectLst/>
                        </a:rPr>
                        <a:t>Le possibilità di causare ulteriori lesioni sono ridotte</a:t>
                      </a:r>
                    </a:p>
                  </a:txBody>
                  <a:tcPr/>
                </a:tc>
                <a:extLst>
                  <a:ext uri="{0D108BD9-81ED-4DB2-BD59-A6C34878D82A}">
                    <a16:rowId xmlns:a16="http://schemas.microsoft.com/office/drawing/2014/main" val="3035255728"/>
                  </a:ext>
                </a:extLst>
              </a:tr>
            </a:tbl>
          </a:graphicData>
        </a:graphic>
      </p:graphicFrame>
      <p:pic>
        <p:nvPicPr>
          <p:cNvPr id="8" name="Immagine 7" descr="Immagine che contiene aria aperta, luce, semaforo, Dispositivo di segnalazione&#10;&#10;Il contenuto generato dall'IA potrebbe non essere corretto.">
            <a:extLst>
              <a:ext uri="{FF2B5EF4-FFF2-40B4-BE49-F238E27FC236}">
                <a16:creationId xmlns:a16="http://schemas.microsoft.com/office/drawing/2014/main" id="{854533E9-BC2D-2417-F650-F33D6705DAB8}"/>
              </a:ext>
            </a:extLst>
          </p:cNvPr>
          <p:cNvPicPr>
            <a:picLocks noChangeAspect="1"/>
          </p:cNvPicPr>
          <p:nvPr/>
        </p:nvPicPr>
        <p:blipFill>
          <a:blip r:embed="rId2"/>
          <a:stretch>
            <a:fillRect/>
          </a:stretch>
        </p:blipFill>
        <p:spPr>
          <a:xfrm>
            <a:off x="1376886" y="3429000"/>
            <a:ext cx="1224912" cy="812170"/>
          </a:xfrm>
          <a:prstGeom prst="rect">
            <a:avLst/>
          </a:prstGeom>
        </p:spPr>
      </p:pic>
      <p:pic>
        <p:nvPicPr>
          <p:cNvPr id="9" name="Immagine 8">
            <a:extLst>
              <a:ext uri="{FF2B5EF4-FFF2-40B4-BE49-F238E27FC236}">
                <a16:creationId xmlns:a16="http://schemas.microsoft.com/office/drawing/2014/main" id="{232662BE-89EB-C473-E0AB-068D72CFDD96}"/>
              </a:ext>
            </a:extLst>
          </p:cNvPr>
          <p:cNvPicPr>
            <a:picLocks noChangeAspect="1"/>
          </p:cNvPicPr>
          <p:nvPr/>
        </p:nvPicPr>
        <p:blipFill>
          <a:blip r:embed="rId3"/>
          <a:stretch>
            <a:fillRect/>
          </a:stretch>
        </p:blipFill>
        <p:spPr>
          <a:xfrm>
            <a:off x="1290866" y="4395393"/>
            <a:ext cx="1450304" cy="812170"/>
          </a:xfrm>
          <a:prstGeom prst="rect">
            <a:avLst/>
          </a:prstGeom>
        </p:spPr>
      </p:pic>
      <p:pic>
        <p:nvPicPr>
          <p:cNvPr id="10" name="Immagine 9">
            <a:extLst>
              <a:ext uri="{FF2B5EF4-FFF2-40B4-BE49-F238E27FC236}">
                <a16:creationId xmlns:a16="http://schemas.microsoft.com/office/drawing/2014/main" id="{FD6622B8-1D12-98A3-6D40-D9B67F1632A3}"/>
              </a:ext>
            </a:extLst>
          </p:cNvPr>
          <p:cNvPicPr>
            <a:picLocks noChangeAspect="1"/>
          </p:cNvPicPr>
          <p:nvPr/>
        </p:nvPicPr>
        <p:blipFill>
          <a:blip r:embed="rId4"/>
          <a:stretch>
            <a:fillRect/>
          </a:stretch>
        </p:blipFill>
        <p:spPr>
          <a:xfrm>
            <a:off x="1298779" y="5436908"/>
            <a:ext cx="1381125" cy="828675"/>
          </a:xfrm>
          <a:prstGeom prst="rect">
            <a:avLst/>
          </a:prstGeom>
        </p:spPr>
      </p:pic>
    </p:spTree>
    <p:extLst>
      <p:ext uri="{BB962C8B-B14F-4D97-AF65-F5344CB8AC3E}">
        <p14:creationId xmlns:p14="http://schemas.microsoft.com/office/powerpoint/2010/main" val="34234330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899A8E24-A9CA-61C9-FB50-70FD7D58B9FA}"/>
              </a:ext>
            </a:extLst>
          </p:cNvPr>
          <p:cNvSpPr txBox="1"/>
          <p:nvPr/>
        </p:nvSpPr>
        <p:spPr>
          <a:xfrm>
            <a:off x="160213" y="2254521"/>
            <a:ext cx="11695617" cy="2861577"/>
          </a:xfrm>
          <a:prstGeom prst="rect">
            <a:avLst/>
          </a:prstGeom>
          <a:noFill/>
        </p:spPr>
        <p:txBody>
          <a:bodyPr wrap="square">
            <a:spAutoFit/>
          </a:bodyPr>
          <a:lstStyle/>
          <a:p>
            <a:pPr algn="ctr"/>
            <a:r>
              <a:rPr lang="it-IT" sz="1999" dirty="0"/>
              <a:t>I metodi per lo sviluppo della forza possono essere sintetizzati secondo </a:t>
            </a:r>
          </a:p>
          <a:p>
            <a:pPr algn="ctr"/>
            <a:r>
              <a:rPr lang="it-IT" sz="1999" dirty="0"/>
              <a:t>la classificazione fatta da </a:t>
            </a:r>
            <a:r>
              <a:rPr lang="it-IT" sz="1999" dirty="0" err="1"/>
              <a:t>Zatsiorski</a:t>
            </a:r>
            <a:r>
              <a:rPr lang="it-IT" sz="1999" dirty="0"/>
              <a:t> (1966) </a:t>
            </a:r>
          </a:p>
          <a:p>
            <a:pPr marL="285664" indent="-285664" algn="ctr">
              <a:buFont typeface="Arial" panose="020B0604020202020204" pitchFamily="34" charset="0"/>
              <a:buChar char="•"/>
            </a:pPr>
            <a:r>
              <a:rPr lang="it-IT" sz="1999" dirty="0"/>
              <a:t>Metodo degli sforzi massimi </a:t>
            </a:r>
          </a:p>
          <a:p>
            <a:pPr marL="285664" indent="-285664" algn="ctr">
              <a:buFont typeface="Arial" panose="020B0604020202020204" pitchFamily="34" charset="0"/>
              <a:buChar char="•"/>
            </a:pPr>
            <a:r>
              <a:rPr lang="it-IT" sz="1999" dirty="0"/>
              <a:t>Metodo degli sforzi ripetuti </a:t>
            </a:r>
          </a:p>
          <a:p>
            <a:pPr marL="285664" indent="-285664" algn="ctr">
              <a:buFont typeface="Arial" panose="020B0604020202020204" pitchFamily="34" charset="0"/>
              <a:buChar char="•"/>
            </a:pPr>
            <a:r>
              <a:rPr lang="it-IT" sz="1999" dirty="0"/>
              <a:t>Metodo degli sforzi dinamici </a:t>
            </a:r>
          </a:p>
          <a:p>
            <a:pPr algn="ctr"/>
            <a:endParaRPr lang="it-IT" sz="1999" dirty="0"/>
          </a:p>
          <a:p>
            <a:pPr algn="ctr"/>
            <a:r>
              <a:rPr lang="it-IT" sz="1999" b="1" dirty="0"/>
              <a:t>Sollevare carichi massimali non è sempre possibile per cui in riabilitazione è necessario trovare soluzione diverse come quelle di sollevare carichi più leggeri, ma che producano lo stesso effetto allenante sia sui fattori neurogeni sia su quelli miogeni. </a:t>
            </a:r>
          </a:p>
        </p:txBody>
      </p:sp>
      <p:sp>
        <p:nvSpPr>
          <p:cNvPr id="6" name="CasellaDiTesto 5">
            <a:extLst>
              <a:ext uri="{FF2B5EF4-FFF2-40B4-BE49-F238E27FC236}">
                <a16:creationId xmlns:a16="http://schemas.microsoft.com/office/drawing/2014/main" id="{AB408CEE-AECB-BCE4-793E-A1C040CC9319}"/>
              </a:ext>
            </a:extLst>
          </p:cNvPr>
          <p:cNvSpPr txBox="1"/>
          <p:nvPr/>
        </p:nvSpPr>
        <p:spPr>
          <a:xfrm>
            <a:off x="1348033" y="5304613"/>
            <a:ext cx="8889476" cy="1322926"/>
          </a:xfrm>
          <a:prstGeom prst="rect">
            <a:avLst/>
          </a:prstGeom>
          <a:solidFill>
            <a:schemeClr val="accent4">
              <a:lumMod val="60000"/>
              <a:lumOff val="40000"/>
            </a:schemeClr>
          </a:solidFill>
          <a:ln>
            <a:solidFill>
              <a:schemeClr val="tx1"/>
            </a:solidFill>
          </a:ln>
        </p:spPr>
        <p:txBody>
          <a:bodyPr wrap="square">
            <a:spAutoFit/>
          </a:bodyPr>
          <a:lstStyle/>
          <a:p>
            <a:pPr algn="ctr"/>
            <a:r>
              <a:rPr lang="it-IT" sz="1999" b="1" dirty="0"/>
              <a:t>Per allenare il muscolo sottoponendolo a carichi sub massimali rimangono due possibilità:</a:t>
            </a:r>
          </a:p>
          <a:p>
            <a:pPr algn="ctr"/>
            <a:r>
              <a:rPr lang="it-IT" sz="1999" b="1" dirty="0"/>
              <a:t> Ripetere il carico per un certo numero di ripetizioni (sforzi ripetuti) </a:t>
            </a:r>
          </a:p>
          <a:p>
            <a:pPr algn="ctr"/>
            <a:r>
              <a:rPr lang="it-IT" sz="1999" b="1" dirty="0"/>
              <a:t>Eseguire movimenti a velocità massimale (sforzi dinamici) </a:t>
            </a:r>
          </a:p>
        </p:txBody>
      </p:sp>
      <p:pic>
        <p:nvPicPr>
          <p:cNvPr id="3" name="Immagine 2">
            <a:extLst>
              <a:ext uri="{FF2B5EF4-FFF2-40B4-BE49-F238E27FC236}">
                <a16:creationId xmlns:a16="http://schemas.microsoft.com/office/drawing/2014/main" id="{58A63DD4-8642-7D2F-1C13-D9C71EDAC388}"/>
              </a:ext>
            </a:extLst>
          </p:cNvPr>
          <p:cNvPicPr>
            <a:picLocks noChangeAspect="1"/>
          </p:cNvPicPr>
          <p:nvPr/>
        </p:nvPicPr>
        <p:blipFill>
          <a:blip r:embed="rId2"/>
          <a:stretch>
            <a:fillRect/>
          </a:stretch>
        </p:blipFill>
        <p:spPr>
          <a:xfrm>
            <a:off x="3849434" y="335323"/>
            <a:ext cx="5168510" cy="1688298"/>
          </a:xfrm>
          <a:prstGeom prst="rect">
            <a:avLst/>
          </a:prstGeom>
        </p:spPr>
      </p:pic>
      <p:sp>
        <p:nvSpPr>
          <p:cNvPr id="5" name="CasellaDiTesto 4">
            <a:extLst>
              <a:ext uri="{FF2B5EF4-FFF2-40B4-BE49-F238E27FC236}">
                <a16:creationId xmlns:a16="http://schemas.microsoft.com/office/drawing/2014/main" id="{2DB3957D-09A1-8FA8-BCE0-19ABD51C4E53}"/>
              </a:ext>
            </a:extLst>
          </p:cNvPr>
          <p:cNvSpPr txBox="1"/>
          <p:nvPr/>
        </p:nvSpPr>
        <p:spPr>
          <a:xfrm>
            <a:off x="3742978" y="6291844"/>
            <a:ext cx="4530086" cy="461665"/>
          </a:xfrm>
          <a:prstGeom prst="rect">
            <a:avLst/>
          </a:prstGeom>
          <a:solidFill>
            <a:srgbClr val="FFC000"/>
          </a:solidFill>
          <a:ln>
            <a:solidFill>
              <a:schemeClr val="tx1"/>
            </a:solidFill>
          </a:ln>
        </p:spPr>
        <p:txBody>
          <a:bodyPr wrap="none" rtlCol="0">
            <a:spAutoFit/>
          </a:bodyPr>
          <a:lstStyle/>
          <a:p>
            <a:r>
              <a:rPr lang="it-IT" sz="2400" b="1" dirty="0"/>
              <a:t>Diminuito controllo neuromotorio</a:t>
            </a:r>
          </a:p>
        </p:txBody>
      </p:sp>
    </p:spTree>
    <p:extLst>
      <p:ext uri="{BB962C8B-B14F-4D97-AF65-F5344CB8AC3E}">
        <p14:creationId xmlns:p14="http://schemas.microsoft.com/office/powerpoint/2010/main" val="2955830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3F64F43D-9726-8609-3EEC-9D0B90A3D6B3}"/>
              </a:ext>
            </a:extLst>
          </p:cNvPr>
          <p:cNvSpPr>
            <a:spLocks noGrp="1" noChangeArrowheads="1"/>
          </p:cNvSpPr>
          <p:nvPr>
            <p:ph type="title"/>
          </p:nvPr>
        </p:nvSpPr>
        <p:spPr>
          <a:xfrm>
            <a:off x="6374004" y="282107"/>
            <a:ext cx="5543986" cy="1322951"/>
          </a:xfrm>
          <a:effectLst>
            <a:outerShdw dist="35921" dir="2700000" algn="ctr" rotWithShape="0">
              <a:schemeClr val="bg2"/>
            </a:outerShdw>
          </a:effectLst>
        </p:spPr>
        <p:txBody>
          <a:bodyPr>
            <a:normAutofit/>
          </a:bodyPr>
          <a:lstStyle/>
          <a:p>
            <a:pPr algn="ctr"/>
            <a:r>
              <a:rPr lang="it-IT" altLang="it-IT" sz="3199" b="1" dirty="0">
                <a:effectLst>
                  <a:outerShdw blurRad="38100" dist="38100" dir="2700000" algn="tl">
                    <a:srgbClr val="000000"/>
                  </a:outerShdw>
                </a:effectLst>
                <a:latin typeface="+mn-lt"/>
              </a:rPr>
              <a:t>ESERCIZI CON  PESI E RESISTENZE ELASTICHE</a:t>
            </a:r>
          </a:p>
        </p:txBody>
      </p:sp>
      <p:sp>
        <p:nvSpPr>
          <p:cNvPr id="51203" name="Rectangle 3">
            <a:extLst>
              <a:ext uri="{FF2B5EF4-FFF2-40B4-BE49-F238E27FC236}">
                <a16:creationId xmlns:a16="http://schemas.microsoft.com/office/drawing/2014/main" id="{E89AF203-E084-9FC7-6779-490AFDF6E7C6}"/>
              </a:ext>
            </a:extLst>
          </p:cNvPr>
          <p:cNvSpPr>
            <a:spLocks noGrp="1" noChangeArrowheads="1"/>
          </p:cNvSpPr>
          <p:nvPr>
            <p:ph type="body" idx="1"/>
          </p:nvPr>
        </p:nvSpPr>
        <p:spPr>
          <a:xfrm>
            <a:off x="1702944" y="2276776"/>
            <a:ext cx="8276656" cy="4320048"/>
          </a:xfrm>
        </p:spPr>
        <p:txBody>
          <a:bodyPr/>
          <a:lstStyle/>
          <a:p>
            <a:pPr algn="ctr">
              <a:buFontTx/>
              <a:buNone/>
            </a:pPr>
            <a:r>
              <a:rPr lang="it-IT" altLang="it-IT" sz="3999" b="1" dirty="0"/>
              <a:t>Migliorare la forza e resistenza muscolare</a:t>
            </a:r>
            <a:r>
              <a:rPr lang="it-IT" altLang="it-IT" b="1" dirty="0"/>
              <a:t>  </a:t>
            </a:r>
          </a:p>
          <a:p>
            <a:pPr>
              <a:buFontTx/>
              <a:buNone/>
            </a:pPr>
            <a:endParaRPr lang="it-IT" altLang="it-IT" b="1" dirty="0"/>
          </a:p>
          <a:p>
            <a:pPr>
              <a:buFontTx/>
              <a:buNone/>
            </a:pPr>
            <a:endParaRPr lang="it-IT" altLang="it-IT" sz="1999" b="1" dirty="0"/>
          </a:p>
          <a:p>
            <a:pPr>
              <a:buFontTx/>
              <a:buNone/>
            </a:pPr>
            <a:endParaRPr lang="it-IT" altLang="it-IT" sz="1999" dirty="0"/>
          </a:p>
          <a:p>
            <a:pPr>
              <a:buFontTx/>
              <a:buNone/>
            </a:pPr>
            <a:endParaRPr lang="it-IT" altLang="it-IT" sz="1999" dirty="0"/>
          </a:p>
          <a:p>
            <a:pPr>
              <a:buFontTx/>
              <a:buNone/>
            </a:pPr>
            <a:endParaRPr lang="it-IT" altLang="it-IT" sz="1999" dirty="0"/>
          </a:p>
          <a:p>
            <a:pPr algn="ctr">
              <a:buFontTx/>
              <a:buNone/>
            </a:pPr>
            <a:r>
              <a:rPr lang="it-IT" altLang="it-IT" sz="3999" b="1" u="sng" dirty="0"/>
              <a:t>E.R.P.G.</a:t>
            </a:r>
            <a:r>
              <a:rPr lang="it-IT" altLang="it-IT" sz="3599" dirty="0"/>
              <a:t>                                                            </a:t>
            </a:r>
          </a:p>
        </p:txBody>
      </p:sp>
      <p:sp>
        <p:nvSpPr>
          <p:cNvPr id="51204" name="AutoShape 4">
            <a:extLst>
              <a:ext uri="{FF2B5EF4-FFF2-40B4-BE49-F238E27FC236}">
                <a16:creationId xmlns:a16="http://schemas.microsoft.com/office/drawing/2014/main" id="{E8C09394-E1C1-DCBA-7F13-76F7A7A6EDDA}"/>
              </a:ext>
            </a:extLst>
          </p:cNvPr>
          <p:cNvSpPr>
            <a:spLocks noChangeArrowheads="1"/>
          </p:cNvSpPr>
          <p:nvPr/>
        </p:nvSpPr>
        <p:spPr bwMode="auto">
          <a:xfrm>
            <a:off x="5518300" y="3644845"/>
            <a:ext cx="837982" cy="2015600"/>
          </a:xfrm>
          <a:prstGeom prst="downArrow">
            <a:avLst>
              <a:gd name="adj1" fmla="val 50000"/>
              <a:gd name="adj2" fmla="val 60133"/>
            </a:avLst>
          </a:prstGeom>
          <a:solidFill>
            <a:srgbClr val="FF3300"/>
          </a:solidFill>
          <a:ln w="2857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it-IT" altLang="it-IT" sz="1799"/>
          </a:p>
        </p:txBody>
      </p:sp>
      <p:pic>
        <p:nvPicPr>
          <p:cNvPr id="51205" name="Picture 5">
            <a:extLst>
              <a:ext uri="{FF2B5EF4-FFF2-40B4-BE49-F238E27FC236}">
                <a16:creationId xmlns:a16="http://schemas.microsoft.com/office/drawing/2014/main" id="{0537B862-55B0-25FA-8AB2-F011391543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8788" y="3500421"/>
            <a:ext cx="2304450" cy="1728337"/>
          </a:xfrm>
          <a:prstGeom prst="rect">
            <a:avLst/>
          </a:prstGeom>
          <a:noFill/>
          <a:extLst>
            <a:ext uri="{909E8E84-426E-40DD-AFC4-6F175D3DCCD1}">
              <a14:hiddenFill xmlns:a14="http://schemas.microsoft.com/office/drawing/2010/main">
                <a:solidFill>
                  <a:srgbClr val="FFFFFF"/>
                </a:solidFill>
              </a14:hiddenFill>
            </a:ext>
          </a:extLst>
        </p:spPr>
      </p:pic>
      <p:pic>
        <p:nvPicPr>
          <p:cNvPr id="51206" name="Picture 6">
            <a:extLst>
              <a:ext uri="{FF2B5EF4-FFF2-40B4-BE49-F238E27FC236}">
                <a16:creationId xmlns:a16="http://schemas.microsoft.com/office/drawing/2014/main" id="{6B529DD8-042C-8AA2-994E-4E5119FD09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6906" y="3500420"/>
            <a:ext cx="2520294" cy="1891807"/>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a:extLst>
              <a:ext uri="{FF2B5EF4-FFF2-40B4-BE49-F238E27FC236}">
                <a16:creationId xmlns:a16="http://schemas.microsoft.com/office/drawing/2014/main" id="{77740BDF-CD5C-19E4-864B-9B4ACA65773C}"/>
              </a:ext>
            </a:extLst>
          </p:cNvPr>
          <p:cNvSpPr txBox="1"/>
          <p:nvPr/>
        </p:nvSpPr>
        <p:spPr>
          <a:xfrm>
            <a:off x="4039321" y="6227588"/>
            <a:ext cx="4110183" cy="369236"/>
          </a:xfrm>
          <a:prstGeom prst="rect">
            <a:avLst/>
          </a:prstGeom>
          <a:noFill/>
        </p:spPr>
        <p:txBody>
          <a:bodyPr wrap="none" rtlCol="0">
            <a:spAutoFit/>
          </a:bodyPr>
          <a:lstStyle/>
          <a:p>
            <a:r>
              <a:rPr lang="it-IT" sz="1799" dirty="0"/>
              <a:t>Esercizi Resistenza Progressiva Giornaliera</a:t>
            </a:r>
          </a:p>
        </p:txBody>
      </p:sp>
      <p:sp>
        <p:nvSpPr>
          <p:cNvPr id="5" name="CasellaDiTesto 4">
            <a:extLst>
              <a:ext uri="{FF2B5EF4-FFF2-40B4-BE49-F238E27FC236}">
                <a16:creationId xmlns:a16="http://schemas.microsoft.com/office/drawing/2014/main" id="{75F412BD-DFD1-3957-A0FE-8B2E1226A34C}"/>
              </a:ext>
            </a:extLst>
          </p:cNvPr>
          <p:cNvSpPr txBox="1"/>
          <p:nvPr/>
        </p:nvSpPr>
        <p:spPr>
          <a:xfrm>
            <a:off x="637714" y="5711604"/>
            <a:ext cx="10913396" cy="923090"/>
          </a:xfrm>
          <a:prstGeom prst="rect">
            <a:avLst/>
          </a:prstGeom>
          <a:solidFill>
            <a:schemeClr val="accent4">
              <a:lumMod val="60000"/>
              <a:lumOff val="40000"/>
            </a:schemeClr>
          </a:solidFill>
          <a:ln>
            <a:solidFill>
              <a:schemeClr val="tx1"/>
            </a:solidFill>
          </a:ln>
        </p:spPr>
        <p:txBody>
          <a:bodyPr wrap="square">
            <a:spAutoFit/>
          </a:bodyPr>
          <a:lstStyle/>
          <a:p>
            <a:pPr algn="ctr"/>
            <a:r>
              <a:rPr lang="it-IT" sz="1799" b="1" dirty="0"/>
              <a:t>Riguardo alla progressione dei carichi, secondo le linee guida, è bene partire con 20 ripetute, per poi passare con lo stesso carico a 30 e poi a 40. Quando si è in grado di raggiungere l'obiettivo di ripetizioni preposte, tornare a 20 e aumentare il carico di poco (1 kg per esempio), riprendere la progressione (E.R.P.G.)</a:t>
            </a:r>
          </a:p>
        </p:txBody>
      </p:sp>
      <p:sp>
        <p:nvSpPr>
          <p:cNvPr id="3" name="CasellaDiTesto 2">
            <a:extLst>
              <a:ext uri="{FF2B5EF4-FFF2-40B4-BE49-F238E27FC236}">
                <a16:creationId xmlns:a16="http://schemas.microsoft.com/office/drawing/2014/main" id="{E9C76307-07BF-639F-DDEF-2EF73C7D2757}"/>
              </a:ext>
            </a:extLst>
          </p:cNvPr>
          <p:cNvSpPr txBox="1"/>
          <p:nvPr/>
        </p:nvSpPr>
        <p:spPr>
          <a:xfrm>
            <a:off x="270835" y="286317"/>
            <a:ext cx="4698224" cy="1569148"/>
          </a:xfrm>
          <a:prstGeom prst="rect">
            <a:avLst/>
          </a:prstGeom>
          <a:noFill/>
        </p:spPr>
        <p:txBody>
          <a:bodyPr wrap="square" rtlCol="0">
            <a:spAutoFit/>
          </a:bodyPr>
          <a:lstStyle/>
          <a:p>
            <a:pPr algn="ctr"/>
            <a:r>
              <a:rPr lang="it-IT" sz="2399" b="1" dirty="0"/>
              <a:t>Abbiamo l’esigenza di caricare strutture muscolari senza provocare stimolazioni potenzialmente lesive usando …</a:t>
            </a:r>
          </a:p>
        </p:txBody>
      </p:sp>
      <p:sp>
        <p:nvSpPr>
          <p:cNvPr id="4" name="Freccia a destra 3">
            <a:extLst>
              <a:ext uri="{FF2B5EF4-FFF2-40B4-BE49-F238E27FC236}">
                <a16:creationId xmlns:a16="http://schemas.microsoft.com/office/drawing/2014/main" id="{892875FB-1BEE-86F2-2733-51425CA5E120}"/>
              </a:ext>
            </a:extLst>
          </p:cNvPr>
          <p:cNvSpPr/>
          <p:nvPr/>
        </p:nvSpPr>
        <p:spPr>
          <a:xfrm>
            <a:off x="4853775" y="868215"/>
            <a:ext cx="2167032" cy="405352"/>
          </a:xfrm>
          <a:prstGeom prst="rightArrow">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it-IT" b="1">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6A7F3A89-DCC8-37F2-B6E3-D71BB98B1882}"/>
              </a:ext>
            </a:extLst>
          </p:cNvPr>
          <p:cNvSpPr>
            <a:spLocks noGrp="1" noChangeArrowheads="1"/>
          </p:cNvSpPr>
          <p:nvPr>
            <p:ph type="title"/>
          </p:nvPr>
        </p:nvSpPr>
        <p:spPr>
          <a:xfrm>
            <a:off x="612583" y="360754"/>
            <a:ext cx="10526998" cy="1374695"/>
          </a:xfrm>
          <a:effectLst>
            <a:outerShdw dist="35921" dir="2700000" algn="ctr" rotWithShape="0">
              <a:schemeClr val="bg2"/>
            </a:outerShdw>
          </a:effectLst>
        </p:spPr>
        <p:txBody>
          <a:bodyPr>
            <a:normAutofit fontScale="90000"/>
          </a:bodyPr>
          <a:lstStyle/>
          <a:p>
            <a:pPr algn="ctr"/>
            <a:r>
              <a:rPr lang="it-IT" altLang="it-IT" b="1" dirty="0">
                <a:effectLst>
                  <a:outerShdw blurRad="38100" dist="38100" dir="2700000" algn="tl">
                    <a:srgbClr val="000000"/>
                  </a:outerShdw>
                </a:effectLst>
                <a:latin typeface="+mn-lt"/>
              </a:rPr>
              <a:t>CONSIGLIABILE SEMPRE INIZIARE A CATENA CINETICA CHIUSA</a:t>
            </a:r>
          </a:p>
        </p:txBody>
      </p:sp>
      <p:pic>
        <p:nvPicPr>
          <p:cNvPr id="52227" name="Picture 3">
            <a:extLst>
              <a:ext uri="{FF2B5EF4-FFF2-40B4-BE49-F238E27FC236}">
                <a16:creationId xmlns:a16="http://schemas.microsoft.com/office/drawing/2014/main" id="{5F27C51B-F7E1-E745-88EC-84003D7DE0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9595" y="2067051"/>
            <a:ext cx="2015600" cy="1847369"/>
          </a:xfrm>
          <a:prstGeom prst="rect">
            <a:avLst/>
          </a:prstGeom>
          <a:noFill/>
          <a:extLst>
            <a:ext uri="{909E8E84-426E-40DD-AFC4-6F175D3DCCD1}">
              <a14:hiddenFill xmlns:a14="http://schemas.microsoft.com/office/drawing/2010/main">
                <a:solidFill>
                  <a:srgbClr val="FFFFFF"/>
                </a:solidFill>
              </a14:hiddenFill>
            </a:ext>
          </a:extLst>
        </p:spPr>
      </p:pic>
      <p:pic>
        <p:nvPicPr>
          <p:cNvPr id="52228" name="Picture 4">
            <a:extLst>
              <a:ext uri="{FF2B5EF4-FFF2-40B4-BE49-F238E27FC236}">
                <a16:creationId xmlns:a16="http://schemas.microsoft.com/office/drawing/2014/main" id="{AD33289F-200E-E79E-D5F2-FE1699AEF9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9594" y="4183464"/>
            <a:ext cx="1726750" cy="2448875"/>
          </a:xfrm>
          <a:prstGeom prst="rect">
            <a:avLst/>
          </a:prstGeom>
          <a:noFill/>
          <a:extLst>
            <a:ext uri="{909E8E84-426E-40DD-AFC4-6F175D3DCCD1}">
              <a14:hiddenFill xmlns:a14="http://schemas.microsoft.com/office/drawing/2010/main">
                <a:solidFill>
                  <a:srgbClr val="FFFFFF"/>
                </a:solidFill>
              </a14:hiddenFill>
            </a:ext>
          </a:extLst>
        </p:spPr>
      </p:pic>
      <p:sp>
        <p:nvSpPr>
          <p:cNvPr id="52229" name="WordArt 5">
            <a:extLst>
              <a:ext uri="{FF2B5EF4-FFF2-40B4-BE49-F238E27FC236}">
                <a16:creationId xmlns:a16="http://schemas.microsoft.com/office/drawing/2014/main" id="{510DB0BD-D170-72B2-A694-44F9DF13EAF4}"/>
              </a:ext>
            </a:extLst>
          </p:cNvPr>
          <p:cNvSpPr>
            <a:spLocks noChangeArrowheads="1" noChangeShapeType="1" noTextEdit="1"/>
          </p:cNvSpPr>
          <p:nvPr/>
        </p:nvSpPr>
        <p:spPr bwMode="auto">
          <a:xfrm>
            <a:off x="3231513" y="2723340"/>
            <a:ext cx="3981419" cy="472232"/>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it-IT" sz="3599" i="1" kern="10" dirty="0">
                <a:ln w="15875">
                  <a:solidFill>
                    <a:srgbClr val="000000"/>
                  </a:solidFill>
                  <a:round/>
                  <a:headEnd/>
                  <a:tailEnd/>
                </a:ln>
                <a:solidFill>
                  <a:srgbClr val="FF6600"/>
                </a:solidFill>
                <a:latin typeface="Arial Black" panose="020B0A04020102020204" pitchFamily="34" charset="0"/>
              </a:rPr>
              <a:t>Esercizi isotonici</a:t>
            </a:r>
          </a:p>
        </p:txBody>
      </p:sp>
      <p:sp>
        <p:nvSpPr>
          <p:cNvPr id="52230" name="WordArt 6">
            <a:extLst>
              <a:ext uri="{FF2B5EF4-FFF2-40B4-BE49-F238E27FC236}">
                <a16:creationId xmlns:a16="http://schemas.microsoft.com/office/drawing/2014/main" id="{B94883FA-8548-D2AB-58D1-7EDD989014EB}"/>
              </a:ext>
            </a:extLst>
          </p:cNvPr>
          <p:cNvSpPr>
            <a:spLocks noChangeArrowheads="1" noChangeShapeType="1" noTextEdit="1"/>
          </p:cNvSpPr>
          <p:nvPr/>
        </p:nvSpPr>
        <p:spPr bwMode="auto">
          <a:xfrm>
            <a:off x="2973662" y="5243074"/>
            <a:ext cx="4239270" cy="472232"/>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it-IT" sz="3599" i="1" kern="10" dirty="0">
                <a:ln w="15875">
                  <a:solidFill>
                    <a:srgbClr val="000000"/>
                  </a:solidFill>
                  <a:round/>
                  <a:headEnd/>
                  <a:tailEnd/>
                </a:ln>
                <a:solidFill>
                  <a:srgbClr val="FF6600"/>
                </a:solidFill>
                <a:latin typeface="Arial Black" panose="020B0A04020102020204" pitchFamily="34" charset="0"/>
              </a:rPr>
              <a:t>Esercizi isometrici</a:t>
            </a:r>
          </a:p>
        </p:txBody>
      </p:sp>
      <p:sp>
        <p:nvSpPr>
          <p:cNvPr id="2" name="Rectangle 2">
            <a:extLst>
              <a:ext uri="{FF2B5EF4-FFF2-40B4-BE49-F238E27FC236}">
                <a16:creationId xmlns:a16="http://schemas.microsoft.com/office/drawing/2014/main" id="{D2B4B7E4-3813-6BBE-3885-393685099062}"/>
              </a:ext>
            </a:extLst>
          </p:cNvPr>
          <p:cNvSpPr>
            <a:spLocks noChangeArrowheads="1"/>
          </p:cNvSpPr>
          <p:nvPr/>
        </p:nvSpPr>
        <p:spPr bwMode="auto">
          <a:xfrm>
            <a:off x="7501782" y="2968061"/>
            <a:ext cx="4533112" cy="2430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nchor="ctr">
            <a:spAutoFit/>
          </a:bodyPr>
          <a:lstStyle/>
          <a:p>
            <a:pPr algn="ctr"/>
            <a:r>
              <a:rPr lang="it-IT" altLang="it-IT" sz="1799" b="1" u="sng" dirty="0"/>
              <a:t>I principali vantaggi</a:t>
            </a:r>
            <a:r>
              <a:rPr lang="it-IT" altLang="it-IT" sz="1799" dirty="0"/>
              <a:t> della gran parte degli esercizi a catena cinetica chiusa sono dovuti principalmente a due fattori: il primo è il </a:t>
            </a:r>
            <a:r>
              <a:rPr lang="it-IT" altLang="it-IT" sz="1999" b="1" dirty="0"/>
              <a:t>controllo dinamico dei muscoli antagonisti, </a:t>
            </a:r>
            <a:r>
              <a:rPr lang="it-IT" altLang="it-IT" sz="1799" dirty="0"/>
              <a:t>il secondo è determinato </a:t>
            </a:r>
            <a:r>
              <a:rPr lang="it-IT" altLang="it-IT" sz="1999" b="1" dirty="0"/>
              <a:t>dall'aumento delle forze articolari compressive</a:t>
            </a:r>
            <a:r>
              <a:rPr lang="it-IT" altLang="it-IT" sz="1799" dirty="0"/>
              <a:t> prodotte dal peso corporeo che evitano le forze di taglio in </a:t>
            </a:r>
            <a:r>
              <a:rPr lang="it-IT" altLang="it-IT" sz="1799" dirty="0" err="1"/>
              <a:t>antero</a:t>
            </a:r>
            <a:r>
              <a:rPr lang="it-IT" altLang="it-IT" sz="1799" dirty="0"/>
              <a:t>-posteriore</a:t>
            </a:r>
          </a:p>
        </p:txBody>
      </p:sp>
      <p:sp>
        <p:nvSpPr>
          <p:cNvPr id="3" name="Rettangolo 2">
            <a:extLst>
              <a:ext uri="{FF2B5EF4-FFF2-40B4-BE49-F238E27FC236}">
                <a16:creationId xmlns:a16="http://schemas.microsoft.com/office/drawing/2014/main" id="{B5E963F9-924A-3E51-9AE5-71ACA76195C1}"/>
              </a:ext>
            </a:extLst>
          </p:cNvPr>
          <p:cNvSpPr/>
          <p:nvPr/>
        </p:nvSpPr>
        <p:spPr>
          <a:xfrm rot="20873954">
            <a:off x="1355392" y="2818716"/>
            <a:ext cx="10091915" cy="2584650"/>
          </a:xfrm>
          <a:prstGeom prst="rect">
            <a:avLst/>
          </a:prstGeom>
          <a:solidFill>
            <a:schemeClr val="bg2"/>
          </a:solidFill>
          <a:ln>
            <a:solidFill>
              <a:schemeClr val="tx1"/>
            </a:solidFill>
          </a:ln>
        </p:spPr>
        <p:txBody>
          <a:bodyPr wrap="square" lIns="91416" tIns="45708" rIns="91416" bIns="45708">
            <a:spAutoFit/>
          </a:bodyPr>
          <a:lstStyle/>
          <a:p>
            <a:pPr algn="ctr"/>
            <a:r>
              <a:rPr lang="it-IT" sz="5398" b="1" dirty="0">
                <a:ln w="0"/>
                <a:effectLst>
                  <a:outerShdw blurRad="38100" dist="19050" dir="2700000" algn="tl" rotWithShape="0">
                    <a:schemeClr val="dk1">
                      <a:alpha val="40000"/>
                    </a:schemeClr>
                  </a:outerShdw>
                </a:effectLst>
              </a:rPr>
              <a:t>PERO’ SE CI LIMITIAMO AD ALLENARE SINGOLI GRUPPI MUSCOLARI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8983" y="621420"/>
            <a:ext cx="3476162" cy="24476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asellaDiTesto 2"/>
          <p:cNvSpPr txBox="1"/>
          <p:nvPr/>
        </p:nvSpPr>
        <p:spPr>
          <a:xfrm>
            <a:off x="6560836" y="937533"/>
            <a:ext cx="3205028" cy="1384634"/>
          </a:xfrm>
          <a:prstGeom prst="rect">
            <a:avLst/>
          </a:prstGeom>
          <a:noFill/>
        </p:spPr>
        <p:txBody>
          <a:bodyPr wrap="square" rtlCol="0">
            <a:spAutoFit/>
          </a:bodyPr>
          <a:lstStyle/>
          <a:p>
            <a:pPr algn="ctr"/>
            <a:r>
              <a:rPr lang="it-IT" sz="2799" b="1" dirty="0"/>
              <a:t>… dimentichiamo di mantenere allenato il pilota …</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9475" y="3716957"/>
            <a:ext cx="4409385" cy="24820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asellaDiTesto 3"/>
          <p:cNvSpPr txBox="1"/>
          <p:nvPr/>
        </p:nvSpPr>
        <p:spPr>
          <a:xfrm>
            <a:off x="6814305" y="4050281"/>
            <a:ext cx="3527473" cy="1815409"/>
          </a:xfrm>
          <a:prstGeom prst="rect">
            <a:avLst/>
          </a:prstGeom>
          <a:noFill/>
        </p:spPr>
        <p:txBody>
          <a:bodyPr wrap="square" rtlCol="0">
            <a:spAutoFit/>
          </a:bodyPr>
          <a:lstStyle/>
          <a:p>
            <a:pPr algn="ctr"/>
            <a:r>
              <a:rPr lang="it-IT" sz="2799" b="1" dirty="0"/>
              <a:t>e si rischia un nuovo guasto che potrebbe portare a conseguenze spesso molto gravi …</a:t>
            </a:r>
          </a:p>
        </p:txBody>
      </p:sp>
    </p:spTree>
    <p:extLst>
      <p:ext uri="{BB962C8B-B14F-4D97-AF65-F5344CB8AC3E}">
        <p14:creationId xmlns:p14="http://schemas.microsoft.com/office/powerpoint/2010/main" val="602961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510667" y="549431"/>
            <a:ext cx="7181441" cy="1384377"/>
          </a:xfrm>
          <a:prstGeom prst="rect">
            <a:avLst/>
          </a:prstGeom>
          <a:gradFill>
            <a:gsLst>
              <a:gs pos="0">
                <a:srgbClr val="5E9EFF"/>
              </a:gs>
              <a:gs pos="39999">
                <a:srgbClr val="85C2FF"/>
              </a:gs>
              <a:gs pos="70000">
                <a:srgbClr val="C4D6EB"/>
              </a:gs>
              <a:gs pos="100000">
                <a:srgbClr val="FFEBFA"/>
              </a:gs>
            </a:gsLst>
            <a:lin ang="5400000" scaled="0"/>
          </a:gradFill>
          <a:ln w="12700">
            <a:solidFill>
              <a:schemeClr val="bg1"/>
            </a:solidFill>
          </a:ln>
        </p:spPr>
        <p:txBody>
          <a:bodyPr wrap="none" lIns="91416" tIns="45708" rIns="91416" bIns="45708">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it-IT" sz="3999" b="1" i="1" dirty="0">
                <a:ln w="11430"/>
                <a:solidFill>
                  <a:srgbClr val="FF0000"/>
                </a:solidFill>
                <a:effectLst>
                  <a:outerShdw blurRad="50800" dist="39000" dir="5460000" algn="tl">
                    <a:srgbClr val="000000">
                      <a:alpha val="38000"/>
                    </a:srgbClr>
                  </a:outerShdw>
                </a:effectLst>
              </a:rPr>
              <a:t>IL NOSTRO PILOTA SI CHIAMA </a:t>
            </a:r>
          </a:p>
          <a:p>
            <a:pPr algn="ctr"/>
            <a:r>
              <a:rPr lang="it-IT" sz="4399" b="1" i="1" dirty="0">
                <a:ln w="11430"/>
                <a:solidFill>
                  <a:srgbClr val="FF0000"/>
                </a:solidFill>
                <a:effectLst>
                  <a:outerShdw blurRad="50800" dist="39000" dir="5460000" algn="tl">
                    <a:srgbClr val="000000">
                      <a:alpha val="38000"/>
                    </a:srgbClr>
                  </a:outerShdw>
                </a:effectLst>
              </a:rPr>
              <a:t>SISTEMA NERVOSO CENTRALE</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330" y="2214932"/>
            <a:ext cx="2766133" cy="2271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8633" y="2058828"/>
            <a:ext cx="1905862" cy="2541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asellaDiTesto 2">
            <a:extLst>
              <a:ext uri="{FF2B5EF4-FFF2-40B4-BE49-F238E27FC236}">
                <a16:creationId xmlns:a16="http://schemas.microsoft.com/office/drawing/2014/main" id="{F9251D40-5C97-D36E-3910-48B1A003AA45}"/>
              </a:ext>
            </a:extLst>
          </p:cNvPr>
          <p:cNvSpPr txBox="1"/>
          <p:nvPr/>
        </p:nvSpPr>
        <p:spPr>
          <a:xfrm>
            <a:off x="3895154" y="2852472"/>
            <a:ext cx="5258787" cy="953859"/>
          </a:xfrm>
          <a:prstGeom prst="rect">
            <a:avLst/>
          </a:prstGeom>
          <a:noFill/>
        </p:spPr>
        <p:txBody>
          <a:bodyPr wrap="square" rtlCol="0">
            <a:spAutoFit/>
          </a:bodyPr>
          <a:lstStyle/>
          <a:p>
            <a:pPr algn="ctr"/>
            <a:r>
              <a:rPr lang="it-IT" sz="2799" b="1" dirty="0"/>
              <a:t>Per allenare il pilota, abbiamo una sola via maestra da seguire :</a:t>
            </a:r>
          </a:p>
        </p:txBody>
      </p:sp>
      <p:sp>
        <p:nvSpPr>
          <p:cNvPr id="4" name="CasellaDiTesto 3">
            <a:extLst>
              <a:ext uri="{FF2B5EF4-FFF2-40B4-BE49-F238E27FC236}">
                <a16:creationId xmlns:a16="http://schemas.microsoft.com/office/drawing/2014/main" id="{D532E3CD-728E-FC44-6441-8531CD1BA5D0}"/>
              </a:ext>
            </a:extLst>
          </p:cNvPr>
          <p:cNvSpPr txBox="1"/>
          <p:nvPr/>
        </p:nvSpPr>
        <p:spPr>
          <a:xfrm>
            <a:off x="6101387" y="5518383"/>
            <a:ext cx="3469854" cy="522956"/>
          </a:xfrm>
          <a:prstGeom prst="rect">
            <a:avLst/>
          </a:prstGeom>
          <a:noFill/>
        </p:spPr>
        <p:txBody>
          <a:bodyPr wrap="none" rtlCol="0">
            <a:spAutoFit/>
          </a:bodyPr>
          <a:lstStyle/>
          <a:p>
            <a:r>
              <a:rPr lang="it-IT" sz="2799" b="1" dirty="0"/>
              <a:t>Esercizi propriocettivi </a:t>
            </a:r>
          </a:p>
        </p:txBody>
      </p:sp>
      <p:pic>
        <p:nvPicPr>
          <p:cNvPr id="5" name="Picture 3">
            <a:extLst>
              <a:ext uri="{FF2B5EF4-FFF2-40B4-BE49-F238E27FC236}">
                <a16:creationId xmlns:a16="http://schemas.microsoft.com/office/drawing/2014/main" id="{52D3CFB5-0938-7047-56DA-90E237A2F7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3702" y="4767362"/>
            <a:ext cx="4092076" cy="17267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asellaDiTesto 7">
            <a:extLst>
              <a:ext uri="{FF2B5EF4-FFF2-40B4-BE49-F238E27FC236}">
                <a16:creationId xmlns:a16="http://schemas.microsoft.com/office/drawing/2014/main" id="{0AAEA7CA-91AC-B2C2-0086-717161DF0741}"/>
              </a:ext>
            </a:extLst>
          </p:cNvPr>
          <p:cNvSpPr txBox="1"/>
          <p:nvPr/>
        </p:nvSpPr>
        <p:spPr>
          <a:xfrm>
            <a:off x="1607949" y="4781809"/>
            <a:ext cx="7963292" cy="1815882"/>
          </a:xfrm>
          <a:prstGeom prst="rect">
            <a:avLst/>
          </a:prstGeom>
          <a:solidFill>
            <a:srgbClr val="FFC000"/>
          </a:solidFill>
          <a:ln>
            <a:solidFill>
              <a:schemeClr val="tx1"/>
            </a:solidFill>
          </a:ln>
        </p:spPr>
        <p:txBody>
          <a:bodyPr wrap="square">
            <a:spAutoFit/>
          </a:bodyPr>
          <a:lstStyle/>
          <a:p>
            <a:pPr algn="ctr"/>
            <a:r>
              <a:rPr lang="it-IT" sz="2800" dirty="0"/>
              <a:t>Allenare  la capacità del corpo di percepire la posizione delle articolazioni nello spazio e di reagire in modo automatico per mantenere l’equilibrio e la stabilità.</a:t>
            </a:r>
          </a:p>
        </p:txBody>
      </p:sp>
    </p:spTree>
    <p:extLst>
      <p:ext uri="{BB962C8B-B14F-4D97-AF65-F5344CB8AC3E}">
        <p14:creationId xmlns:p14="http://schemas.microsoft.com/office/powerpoint/2010/main" val="3611621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786027" y="1052737"/>
            <a:ext cx="8424936" cy="2800767"/>
          </a:xfrm>
          <a:prstGeom prst="rect">
            <a:avLst/>
          </a:prstGeom>
          <a:noFill/>
        </p:spPr>
        <p:txBody>
          <a:bodyPr wrap="square" rtlCol="0">
            <a:spAutoFit/>
          </a:bodyPr>
          <a:lstStyle/>
          <a:p>
            <a:pPr algn="ctr"/>
            <a:r>
              <a:rPr lang="it-IT" sz="2400" dirty="0">
                <a:latin typeface="Arial" panose="020B0604020202020204" pitchFamily="34" charset="0"/>
                <a:cs typeface="Arial" panose="020B0604020202020204" pitchFamily="34" charset="0"/>
              </a:rPr>
              <a:t>Ogni individuo crescendo si modella sull’ambiente e nello stesso tempo lo interpreta in rapporto alla propria organizzazione </a:t>
            </a:r>
            <a:r>
              <a:rPr lang="it-IT" sz="2400" dirty="0" err="1">
                <a:latin typeface="Arial" panose="020B0604020202020204" pitchFamily="34" charset="0"/>
                <a:cs typeface="Arial" panose="020B0604020202020204" pitchFamily="34" charset="0"/>
              </a:rPr>
              <a:t>somato</a:t>
            </a:r>
            <a:r>
              <a:rPr lang="it-IT" sz="2400" dirty="0">
                <a:latin typeface="Arial" panose="020B0604020202020204" pitchFamily="34" charset="0"/>
                <a:cs typeface="Arial" panose="020B0604020202020204" pitchFamily="34" charset="0"/>
              </a:rPr>
              <a:t>-percettiva.</a:t>
            </a:r>
          </a:p>
          <a:p>
            <a:pPr algn="ctr"/>
            <a:endParaRPr lang="it-IT" sz="2400" dirty="0">
              <a:latin typeface="Arial" panose="020B0604020202020204" pitchFamily="34" charset="0"/>
              <a:cs typeface="Arial" panose="020B0604020202020204" pitchFamily="34" charset="0"/>
            </a:endParaRPr>
          </a:p>
          <a:p>
            <a:pPr algn="ctr"/>
            <a:r>
              <a:rPr lang="it-IT" sz="2400" dirty="0">
                <a:latin typeface="Arial" panose="020B0604020202020204" pitchFamily="34" charset="0"/>
                <a:cs typeface="Arial" panose="020B0604020202020204" pitchFamily="34" charset="0"/>
              </a:rPr>
              <a:t> Grazie alla </a:t>
            </a:r>
            <a:r>
              <a:rPr lang="it-IT" sz="2800" b="1" dirty="0">
                <a:latin typeface="Arial" panose="020B0604020202020204" pitchFamily="34" charset="0"/>
                <a:cs typeface="Arial" panose="020B0604020202020204" pitchFamily="34" charset="0"/>
              </a:rPr>
              <a:t>varietà di stimoli</a:t>
            </a:r>
            <a:r>
              <a:rPr lang="it-IT" sz="2400" dirty="0">
                <a:latin typeface="Arial" panose="020B0604020202020204" pitchFamily="34" charset="0"/>
                <a:cs typeface="Arial" panose="020B0604020202020204" pitchFamily="34" charset="0"/>
              </a:rPr>
              <a:t> cui è sottoposto struttura risposte motorie finalizzate all’</a:t>
            </a:r>
            <a:r>
              <a:rPr lang="it-IT" sz="2800" b="1" dirty="0">
                <a:latin typeface="Arial" panose="020B0604020202020204" pitchFamily="34" charset="0"/>
                <a:cs typeface="Arial" panose="020B0604020202020204" pitchFamily="34" charset="0"/>
              </a:rPr>
              <a:t>obiettivo</a:t>
            </a:r>
            <a:r>
              <a:rPr lang="it-IT" sz="2400" dirty="0">
                <a:latin typeface="Arial" panose="020B0604020202020204" pitchFamily="34" charset="0"/>
                <a:cs typeface="Arial" panose="020B0604020202020204" pitchFamily="34" charset="0"/>
              </a:rPr>
              <a:t> da raggiungere, tutte originali e specifiche</a:t>
            </a:r>
          </a:p>
        </p:txBody>
      </p:sp>
      <p:sp>
        <p:nvSpPr>
          <p:cNvPr id="3" name="CasellaDiTesto 2"/>
          <p:cNvSpPr txBox="1"/>
          <p:nvPr/>
        </p:nvSpPr>
        <p:spPr>
          <a:xfrm>
            <a:off x="2061965" y="4941329"/>
            <a:ext cx="1372107" cy="461665"/>
          </a:xfrm>
          <a:prstGeom prst="rect">
            <a:avLst/>
          </a:prstGeom>
          <a:solidFill>
            <a:srgbClr val="00B050">
              <a:alpha val="54000"/>
            </a:srgbClr>
          </a:solidFill>
          <a:ln>
            <a:solidFill>
              <a:schemeClr val="tx1"/>
            </a:solidFill>
          </a:ln>
        </p:spPr>
        <p:txBody>
          <a:bodyPr wrap="none" rtlCol="0">
            <a:spAutoFit/>
          </a:bodyPr>
          <a:lstStyle/>
          <a:p>
            <a:r>
              <a:rPr lang="it-IT" sz="2400" b="1" dirty="0"/>
              <a:t>STIMOLO</a:t>
            </a:r>
          </a:p>
        </p:txBody>
      </p:sp>
      <p:sp>
        <p:nvSpPr>
          <p:cNvPr id="4" name="CasellaDiTesto 3"/>
          <p:cNvSpPr txBox="1"/>
          <p:nvPr/>
        </p:nvSpPr>
        <p:spPr>
          <a:xfrm>
            <a:off x="4798754" y="4802829"/>
            <a:ext cx="2754858" cy="830997"/>
          </a:xfrm>
          <a:prstGeom prst="rect">
            <a:avLst/>
          </a:prstGeom>
          <a:solidFill>
            <a:srgbClr val="00B050">
              <a:alpha val="29000"/>
            </a:srgbClr>
          </a:solidFill>
          <a:ln>
            <a:solidFill>
              <a:schemeClr val="tx1"/>
            </a:solidFill>
          </a:ln>
        </p:spPr>
        <p:txBody>
          <a:bodyPr wrap="none" rtlCol="0">
            <a:spAutoFit/>
          </a:bodyPr>
          <a:lstStyle/>
          <a:p>
            <a:pPr algn="ctr"/>
            <a:r>
              <a:rPr lang="it-IT" sz="2400" b="1" dirty="0"/>
              <a:t>PROCESSO</a:t>
            </a:r>
          </a:p>
          <a:p>
            <a:pPr algn="ctr"/>
            <a:r>
              <a:rPr lang="it-IT" sz="2400" b="1" dirty="0"/>
              <a:t>NEUROFISIOLOGICO</a:t>
            </a:r>
          </a:p>
        </p:txBody>
      </p:sp>
      <p:sp>
        <p:nvSpPr>
          <p:cNvPr id="5" name="CasellaDiTesto 4"/>
          <p:cNvSpPr txBox="1"/>
          <p:nvPr/>
        </p:nvSpPr>
        <p:spPr>
          <a:xfrm>
            <a:off x="8830716" y="4941168"/>
            <a:ext cx="1414233" cy="461665"/>
          </a:xfrm>
          <a:prstGeom prst="rect">
            <a:avLst/>
          </a:prstGeom>
          <a:solidFill>
            <a:srgbClr val="00B050">
              <a:alpha val="38000"/>
            </a:srgbClr>
          </a:solidFill>
          <a:ln>
            <a:solidFill>
              <a:schemeClr val="tx1"/>
            </a:solidFill>
          </a:ln>
        </p:spPr>
        <p:txBody>
          <a:bodyPr wrap="none" rtlCol="0">
            <a:spAutoFit/>
          </a:bodyPr>
          <a:lstStyle/>
          <a:p>
            <a:r>
              <a:rPr lang="it-IT" sz="2400" b="1" dirty="0"/>
              <a:t>RISPOSTA</a:t>
            </a:r>
          </a:p>
        </p:txBody>
      </p:sp>
      <p:sp>
        <p:nvSpPr>
          <p:cNvPr id="6" name="Freccia a destra 5"/>
          <p:cNvSpPr/>
          <p:nvPr/>
        </p:nvSpPr>
        <p:spPr>
          <a:xfrm>
            <a:off x="3721793" y="5033582"/>
            <a:ext cx="860451" cy="27715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Freccia a destra 6"/>
          <p:cNvSpPr/>
          <p:nvPr/>
        </p:nvSpPr>
        <p:spPr>
          <a:xfrm>
            <a:off x="7822604" y="5079748"/>
            <a:ext cx="864096" cy="27715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8278686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75440" y="1859749"/>
            <a:ext cx="8644272" cy="1384634"/>
          </a:xfrm>
          <a:prstGeom prst="rect">
            <a:avLst/>
          </a:prstGeom>
          <a:noFill/>
        </p:spPr>
        <p:txBody>
          <a:bodyPr wrap="square" rtlCol="0">
            <a:spAutoFit/>
          </a:bodyPr>
          <a:lstStyle/>
          <a:p>
            <a:pPr algn="ctr"/>
            <a:r>
              <a:rPr lang="it-IT" sz="2799" dirty="0">
                <a:latin typeface="Arial" panose="020B0604020202020204" pitchFamily="34" charset="0"/>
                <a:cs typeface="Arial" panose="020B0604020202020204" pitchFamily="34" charset="0"/>
              </a:rPr>
              <a:t>è possibile solo se i muscoli della catena cinetica Interessata, si attivano con  forza adeguata e con il corretto «timing»</a:t>
            </a:r>
          </a:p>
        </p:txBody>
      </p:sp>
      <p:sp>
        <p:nvSpPr>
          <p:cNvPr id="6" name="Rettangolo 5"/>
          <p:cNvSpPr/>
          <p:nvPr/>
        </p:nvSpPr>
        <p:spPr>
          <a:xfrm>
            <a:off x="2474656" y="621420"/>
            <a:ext cx="7261635" cy="830652"/>
          </a:xfrm>
          <a:prstGeom prst="rect">
            <a:avLst/>
          </a:prstGeom>
          <a:noFill/>
        </p:spPr>
        <p:txBody>
          <a:bodyPr wrap="none" lIns="91416" tIns="45708" rIns="91416" bIns="45708">
            <a:spAutoFit/>
          </a:bodyPr>
          <a:lstStyle/>
          <a:p>
            <a:pPr algn="ctr"/>
            <a:r>
              <a:rPr lang="it-IT" sz="4799" b="1" dirty="0">
                <a:ln w="900" cmpd="sng">
                  <a:solidFill>
                    <a:schemeClr val="accent1">
                      <a:satMod val="190000"/>
                      <a:alpha val="55000"/>
                    </a:schemeClr>
                  </a:solidFill>
                  <a:prstDash val="solid"/>
                </a:ln>
                <a:effectLst>
                  <a:innerShdw blurRad="101600" dist="76200" dir="5400000">
                    <a:schemeClr val="accent1">
                      <a:satMod val="190000"/>
                      <a:tint val="100000"/>
                      <a:alpha val="74000"/>
                    </a:schemeClr>
                  </a:innerShdw>
                </a:effectLst>
              </a:rPr>
              <a:t>Eseguire movimenti fluidi …</a:t>
            </a:r>
          </a:p>
        </p:txBody>
      </p:sp>
      <p:pic>
        <p:nvPicPr>
          <p:cNvPr id="245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3251" y="3902574"/>
            <a:ext cx="3741746" cy="28063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Agilità.wmv"/>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030271" y="3630456"/>
            <a:ext cx="3973669" cy="2980252"/>
          </a:xfrm>
          <a:prstGeom prst="rect">
            <a:avLst/>
          </a:prstGeom>
        </p:spPr>
      </p:pic>
      <p:pic>
        <p:nvPicPr>
          <p:cNvPr id="4" name="Immagine 3">
            <a:extLst>
              <a:ext uri="{FF2B5EF4-FFF2-40B4-BE49-F238E27FC236}">
                <a16:creationId xmlns:a16="http://schemas.microsoft.com/office/drawing/2014/main" id="{7548F9C2-E8FC-2586-1F93-53C9386A636A}"/>
              </a:ext>
            </a:extLst>
          </p:cNvPr>
          <p:cNvPicPr>
            <a:picLocks noChangeAspect="1"/>
          </p:cNvPicPr>
          <p:nvPr/>
        </p:nvPicPr>
        <p:blipFill>
          <a:blip r:embed="rId6"/>
          <a:stretch>
            <a:fillRect/>
          </a:stretch>
        </p:blipFill>
        <p:spPr>
          <a:xfrm>
            <a:off x="115812" y="1582095"/>
            <a:ext cx="11957200" cy="5126789"/>
          </a:xfrm>
          <a:prstGeom prst="rect">
            <a:avLst/>
          </a:prstGeom>
        </p:spPr>
      </p:pic>
      <p:sp>
        <p:nvSpPr>
          <p:cNvPr id="5" name="CasellaDiTesto 4">
            <a:extLst>
              <a:ext uri="{FF2B5EF4-FFF2-40B4-BE49-F238E27FC236}">
                <a16:creationId xmlns:a16="http://schemas.microsoft.com/office/drawing/2014/main" id="{949DB7DD-7BA8-6364-F239-EB57D00FA1EA}"/>
              </a:ext>
            </a:extLst>
          </p:cNvPr>
          <p:cNvSpPr txBox="1"/>
          <p:nvPr/>
        </p:nvSpPr>
        <p:spPr>
          <a:xfrm>
            <a:off x="1184884" y="2751849"/>
            <a:ext cx="9686470" cy="2553880"/>
          </a:xfrm>
          <a:prstGeom prst="rect">
            <a:avLst/>
          </a:prstGeom>
          <a:solidFill>
            <a:schemeClr val="tx1">
              <a:alpha val="32000"/>
            </a:schemeClr>
          </a:solidFill>
          <a:effectLst>
            <a:glow rad="228600">
              <a:schemeClr val="bg2">
                <a:lumMod val="75000"/>
                <a:alpha val="40000"/>
              </a:schemeClr>
            </a:glow>
            <a:softEdge rad="635000"/>
          </a:effectLst>
        </p:spPr>
        <p:txBody>
          <a:bodyPr wrap="square">
            <a:spAutoFit/>
          </a:bodyPr>
          <a:lstStyle/>
          <a:p>
            <a:pPr algn="ctr"/>
            <a:r>
              <a:rPr lang="it-IT" sz="3199" b="1" i="1" dirty="0">
                <a:solidFill>
                  <a:schemeClr val="bg2"/>
                </a:solidFill>
                <a:effectLst>
                  <a:outerShdw blurRad="38100" dist="38100" dir="2700000" algn="tl">
                    <a:srgbClr val="000000">
                      <a:alpha val="43137"/>
                    </a:srgbClr>
                  </a:outerShdw>
                </a:effectLst>
              </a:rPr>
              <a:t>Si può paragonare l’essere umano ad uno strumento musicale, che deve essere accordato per produrre melodie. </a:t>
            </a:r>
          </a:p>
          <a:p>
            <a:pPr algn="ctr"/>
            <a:r>
              <a:rPr lang="it-IT" sz="3199" b="1" i="1" dirty="0">
                <a:solidFill>
                  <a:schemeClr val="bg2"/>
                </a:solidFill>
                <a:effectLst>
                  <a:outerShdw blurRad="38100" dist="38100" dir="2700000" algn="tl">
                    <a:srgbClr val="000000">
                      <a:alpha val="43137"/>
                    </a:srgbClr>
                  </a:outerShdw>
                </a:effectLst>
              </a:rPr>
              <a:t>Gli esercizi posturali e riabilitativi devono avere lo scopo di </a:t>
            </a:r>
            <a:r>
              <a:rPr lang="it-IT" sz="3199" b="1" i="1" dirty="0" err="1">
                <a:solidFill>
                  <a:schemeClr val="bg2"/>
                </a:solidFill>
                <a:effectLst>
                  <a:outerShdw blurRad="38100" dist="38100" dir="2700000" algn="tl">
                    <a:srgbClr val="000000">
                      <a:alpha val="43137"/>
                    </a:srgbClr>
                  </a:outerShdw>
                </a:effectLst>
              </a:rPr>
              <a:t>ri</a:t>
            </a:r>
            <a:r>
              <a:rPr lang="it-IT" sz="3199" b="1" i="1" dirty="0">
                <a:solidFill>
                  <a:schemeClr val="bg2"/>
                </a:solidFill>
                <a:effectLst>
                  <a:outerShdw blurRad="38100" dist="38100" dir="2700000" algn="tl">
                    <a:srgbClr val="000000">
                      <a:alpha val="43137"/>
                    </a:srgbClr>
                  </a:outerShdw>
                </a:effectLst>
              </a:rPr>
              <a:t>-accordare il corpo  facendone un tutt’uno armonico</a:t>
            </a:r>
          </a:p>
        </p:txBody>
      </p:sp>
    </p:spTree>
    <p:extLst>
      <p:ext uri="{BB962C8B-B14F-4D97-AF65-F5344CB8AC3E}">
        <p14:creationId xmlns:p14="http://schemas.microsoft.com/office/powerpoint/2010/main" val="1569287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 presetClass="mediacall" presetSubtype="0" fill="hold" nodeType="afterEffect">
                                  <p:stCondLst>
                                    <p:cond delay="0"/>
                                  </p:stCondLst>
                                  <p:childTnLst>
                                    <p:cmd type="call" cmd="playFrom(0.0)">
                                      <p:cBhvr>
                                        <p:cTn id="10" dur="124644" fill="hold"/>
                                        <p:tgtEl>
                                          <p:spTgt spid="3"/>
                                        </p:tgtEl>
                                      </p:cBhvr>
                                    </p:cmd>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0">
                <p:cTn id="19" fill="hold" display="0">
                  <p:stCondLst>
                    <p:cond delay="indefinite"/>
                  </p:stCondLst>
                </p:cTn>
                <p:tgtEl>
                  <p:spTgt spid="3"/>
                </p:tgtEl>
              </p:cMediaNode>
            </p:video>
            <p:seq concurrent="1" nextAc="seek">
              <p:cTn id="20" restart="whenNotActive" fill="hold" evtFilter="cancelBubble" nodeType="interactiveSeq">
                <p:stCondLst>
                  <p:cond evt="onClick" delay="0">
                    <p:tgtEl>
                      <p:spTgt spid="3"/>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3"/>
                                        </p:tgtEl>
                                      </p:cBhvr>
                                    </p:cmd>
                                  </p:childTnLst>
                                </p:cTn>
                              </p:par>
                            </p:childTnLst>
                          </p:cTn>
                        </p:par>
                      </p:childTnLst>
                    </p:cTn>
                  </p:par>
                </p:childTnLst>
              </p:cTn>
              <p:nextCondLst>
                <p:cond evt="onClick" delay="0">
                  <p:tgtEl>
                    <p:spTgt spid="3"/>
                  </p:tgtEl>
                </p:cond>
              </p:nextCondLst>
            </p:seq>
          </p:childTnLst>
        </p:cTn>
      </p:par>
    </p:tnLst>
    <p:bldLst>
      <p:bldP spid="2" grpId="0"/>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6" name="Rectangle 4"/>
          <p:cNvSpPr>
            <a:spLocks noChangeArrowheads="1"/>
          </p:cNvSpPr>
          <p:nvPr/>
        </p:nvSpPr>
        <p:spPr bwMode="auto">
          <a:xfrm>
            <a:off x="395926" y="365737"/>
            <a:ext cx="8219436" cy="3847207"/>
          </a:xfrm>
          <a:prstGeom prst="rect">
            <a:avLst/>
          </a:prstGeom>
          <a:noFill/>
          <a:ln w="9525">
            <a:noFill/>
            <a:miter lim="800000"/>
            <a:headEnd/>
            <a:tailEnd/>
          </a:ln>
          <a:effectLst/>
        </p:spPr>
        <p:txBody>
          <a:bodyPr wrap="square" anchor="ctr">
            <a:spAutoFit/>
          </a:bodyPr>
          <a:lstStyle/>
          <a:p>
            <a:pPr algn="ctr">
              <a:defRPr/>
            </a:pPr>
            <a:r>
              <a:rPr lang="it-IT" sz="3200" b="1" dirty="0">
                <a:cs typeface="Arial" panose="020B0604020202020204" pitchFamily="34" charset="0"/>
              </a:rPr>
              <a:t>E’ un’articolazione complessa, sottoposta a forze che si esprimono contemporaneamente su più piani</a:t>
            </a:r>
            <a:r>
              <a:rPr lang="it-IT" sz="2800" dirty="0">
                <a:cs typeface="Arial" panose="020B0604020202020204" pitchFamily="34" charset="0"/>
              </a:rPr>
              <a:t>. </a:t>
            </a:r>
          </a:p>
          <a:p>
            <a:pPr algn="ctr">
              <a:defRPr/>
            </a:pPr>
            <a:endParaRPr lang="it-IT" sz="2800" dirty="0">
              <a:cs typeface="Arial" panose="020B0604020202020204" pitchFamily="34" charset="0"/>
            </a:endParaRPr>
          </a:p>
          <a:p>
            <a:pPr algn="ctr">
              <a:defRPr/>
            </a:pPr>
            <a:r>
              <a:rPr lang="it-IT" sz="2400" dirty="0">
                <a:cs typeface="Arial" panose="020B0604020202020204" pitchFamily="34" charset="0"/>
              </a:rPr>
              <a:t>Sottoponendo le strutture ossee, capsulari, meniscali, legamentose e miotendinee a notevoli sollecitazioni, l’esecuzione scorretta del gesto atletico, un improvviso sovraccarico funzionale, un contrasto con piede fisso a </a:t>
            </a:r>
          </a:p>
          <a:p>
            <a:pPr algn="ctr">
              <a:defRPr/>
            </a:pPr>
            <a:r>
              <a:rPr lang="it-IT" sz="2400" dirty="0">
                <a:cs typeface="Arial" panose="020B0604020202020204" pitchFamily="34" charset="0"/>
              </a:rPr>
              <a:t>terra possono produrre lesioni acute.</a:t>
            </a:r>
          </a:p>
        </p:txBody>
      </p:sp>
      <p:pic>
        <p:nvPicPr>
          <p:cNvPr id="8198" name="Picture 10" descr="j040019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6728" y="4390622"/>
            <a:ext cx="2808312" cy="187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magine 1">
            <a:extLst>
              <a:ext uri="{FF2B5EF4-FFF2-40B4-BE49-F238E27FC236}">
                <a16:creationId xmlns:a16="http://schemas.microsoft.com/office/drawing/2014/main" id="{2AD69BBA-062D-1B50-0F6C-80D200468F6F}"/>
              </a:ext>
            </a:extLst>
          </p:cNvPr>
          <p:cNvPicPr>
            <a:picLocks noChangeAspect="1"/>
          </p:cNvPicPr>
          <p:nvPr/>
        </p:nvPicPr>
        <p:blipFill>
          <a:blip r:embed="rId3"/>
          <a:stretch>
            <a:fillRect/>
          </a:stretch>
        </p:blipFill>
        <p:spPr>
          <a:xfrm>
            <a:off x="8732251" y="437561"/>
            <a:ext cx="1682642" cy="2523963"/>
          </a:xfrm>
          <a:prstGeom prst="rect">
            <a:avLst/>
          </a:prstGeom>
        </p:spPr>
      </p:pic>
      <p:pic>
        <p:nvPicPr>
          <p:cNvPr id="3" name="Immagine 2">
            <a:extLst>
              <a:ext uri="{FF2B5EF4-FFF2-40B4-BE49-F238E27FC236}">
                <a16:creationId xmlns:a16="http://schemas.microsoft.com/office/drawing/2014/main" id="{5F91E853-1B60-9362-E7E1-7945C50D21D9}"/>
              </a:ext>
            </a:extLst>
          </p:cNvPr>
          <p:cNvPicPr>
            <a:picLocks noChangeAspect="1"/>
          </p:cNvPicPr>
          <p:nvPr/>
        </p:nvPicPr>
        <p:blipFill>
          <a:blip r:embed="rId4"/>
          <a:stretch>
            <a:fillRect/>
          </a:stretch>
        </p:blipFill>
        <p:spPr>
          <a:xfrm>
            <a:off x="8512805" y="3429000"/>
            <a:ext cx="3023878" cy="2194750"/>
          </a:xfrm>
          <a:prstGeom prst="rect">
            <a:avLst/>
          </a:prstGeom>
        </p:spPr>
      </p:pic>
      <p:pic>
        <p:nvPicPr>
          <p:cNvPr id="4" name="Immagine 3">
            <a:extLst>
              <a:ext uri="{FF2B5EF4-FFF2-40B4-BE49-F238E27FC236}">
                <a16:creationId xmlns:a16="http://schemas.microsoft.com/office/drawing/2014/main" id="{D5E99EE7-9894-F8F4-88F5-EF785BE19536}"/>
              </a:ext>
            </a:extLst>
          </p:cNvPr>
          <p:cNvPicPr>
            <a:picLocks noChangeAspect="1"/>
          </p:cNvPicPr>
          <p:nvPr/>
        </p:nvPicPr>
        <p:blipFill>
          <a:blip r:embed="rId5"/>
          <a:stretch>
            <a:fillRect/>
          </a:stretch>
        </p:blipFill>
        <p:spPr>
          <a:xfrm>
            <a:off x="4411744" y="4403731"/>
            <a:ext cx="3023878" cy="2273770"/>
          </a:xfrm>
          <a:prstGeom prst="rect">
            <a:avLst/>
          </a:prstGeom>
        </p:spPr>
      </p:pic>
    </p:spTree>
    <p:extLst>
      <p:ext uri="{BB962C8B-B14F-4D97-AF65-F5344CB8AC3E}">
        <p14:creationId xmlns:p14="http://schemas.microsoft.com/office/powerpoint/2010/main" val="880322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54648DA9-6D02-1064-8F76-58544187BC6D}"/>
              </a:ext>
            </a:extLst>
          </p:cNvPr>
          <p:cNvPicPr>
            <a:picLocks noChangeAspect="1"/>
          </p:cNvPicPr>
          <p:nvPr/>
        </p:nvPicPr>
        <p:blipFill>
          <a:blip r:embed="rId2"/>
          <a:stretch>
            <a:fillRect/>
          </a:stretch>
        </p:blipFill>
        <p:spPr>
          <a:xfrm>
            <a:off x="157072" y="224871"/>
            <a:ext cx="5657751" cy="4243314"/>
          </a:xfrm>
          <a:prstGeom prst="rect">
            <a:avLst/>
          </a:prstGeom>
        </p:spPr>
      </p:pic>
      <p:pic>
        <p:nvPicPr>
          <p:cNvPr id="4" name="Immagine 3">
            <a:extLst>
              <a:ext uri="{FF2B5EF4-FFF2-40B4-BE49-F238E27FC236}">
                <a16:creationId xmlns:a16="http://schemas.microsoft.com/office/drawing/2014/main" id="{959F81A5-32F2-B831-B685-1C7B147BCBB1}"/>
              </a:ext>
            </a:extLst>
          </p:cNvPr>
          <p:cNvPicPr>
            <a:picLocks noChangeAspect="1"/>
          </p:cNvPicPr>
          <p:nvPr/>
        </p:nvPicPr>
        <p:blipFill>
          <a:blip r:embed="rId3"/>
          <a:stretch>
            <a:fillRect/>
          </a:stretch>
        </p:blipFill>
        <p:spPr>
          <a:xfrm>
            <a:off x="6159397" y="224870"/>
            <a:ext cx="6004299" cy="4243313"/>
          </a:xfrm>
          <a:prstGeom prst="rect">
            <a:avLst/>
          </a:prstGeom>
        </p:spPr>
      </p:pic>
      <p:sp>
        <p:nvSpPr>
          <p:cNvPr id="5" name="Rectangle 2">
            <a:extLst>
              <a:ext uri="{FF2B5EF4-FFF2-40B4-BE49-F238E27FC236}">
                <a16:creationId xmlns:a16="http://schemas.microsoft.com/office/drawing/2014/main" id="{899B1DEA-9904-47FC-608E-C137D58E41A3}"/>
              </a:ext>
            </a:extLst>
          </p:cNvPr>
          <p:cNvSpPr>
            <a:spLocks noChangeArrowheads="1"/>
          </p:cNvSpPr>
          <p:nvPr/>
        </p:nvSpPr>
        <p:spPr bwMode="auto">
          <a:xfrm>
            <a:off x="157072" y="5317586"/>
            <a:ext cx="11727032" cy="1015399"/>
          </a:xfrm>
          <a:prstGeom prst="rect">
            <a:avLst/>
          </a:prstGeom>
          <a:noFill/>
          <a:ln w="9525">
            <a:noFill/>
            <a:miter lim="800000"/>
            <a:headEnd/>
            <a:tailEnd/>
          </a:ln>
          <a:effectLst/>
        </p:spPr>
        <p:txBody>
          <a:bodyPr wrap="square" anchor="ctr">
            <a:spAutoFit/>
          </a:bodyPr>
          <a:lstStyle/>
          <a:p>
            <a:pPr algn="ctr">
              <a:defRPr/>
            </a:pPr>
            <a:r>
              <a:rPr lang="it-IT" sz="1999" dirty="0"/>
              <a:t>Quando si subisce un trauma possono insorgere non solo lesioni fisiche ma </a:t>
            </a:r>
            <a:r>
              <a:rPr lang="it-IT" sz="1999" dirty="0">
                <a:effectLst>
                  <a:outerShdw blurRad="38100" dist="38100" dir="2700000" algn="tl">
                    <a:srgbClr val="000000"/>
                  </a:outerShdw>
                </a:effectLst>
              </a:rPr>
              <a:t>l'organismo può perdere e/o diminuire la sua capacità di valutare bene le informazioni che arrivano dall'esterno</a:t>
            </a:r>
            <a:r>
              <a:rPr lang="it-IT" sz="1999" dirty="0"/>
              <a:t> e i recettori inviano al sistema nervoso centrale sensazioni di qualità inferiore e qualitativamente distorte</a:t>
            </a:r>
          </a:p>
        </p:txBody>
      </p:sp>
      <p:pic>
        <p:nvPicPr>
          <p:cNvPr id="6" name="Immagine 5">
            <a:extLst>
              <a:ext uri="{FF2B5EF4-FFF2-40B4-BE49-F238E27FC236}">
                <a16:creationId xmlns:a16="http://schemas.microsoft.com/office/drawing/2014/main" id="{1D9867A1-23B6-4D5C-29DE-E4D171D244FA}"/>
              </a:ext>
            </a:extLst>
          </p:cNvPr>
          <p:cNvPicPr>
            <a:picLocks noChangeAspect="1"/>
          </p:cNvPicPr>
          <p:nvPr/>
        </p:nvPicPr>
        <p:blipFill>
          <a:blip r:embed="rId4"/>
          <a:stretch>
            <a:fillRect/>
          </a:stretch>
        </p:blipFill>
        <p:spPr>
          <a:xfrm>
            <a:off x="1810919" y="525015"/>
            <a:ext cx="8007807" cy="5989080"/>
          </a:xfrm>
          <a:prstGeom prst="rect">
            <a:avLst/>
          </a:prstGeom>
        </p:spPr>
      </p:pic>
    </p:spTree>
    <p:extLst>
      <p:ext uri="{BB962C8B-B14F-4D97-AF65-F5344CB8AC3E}">
        <p14:creationId xmlns:p14="http://schemas.microsoft.com/office/powerpoint/2010/main" val="97044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69CBC116-4E99-6B15-703F-6A83C03826CD}"/>
              </a:ext>
            </a:extLst>
          </p:cNvPr>
          <p:cNvSpPr>
            <a:spLocks noChangeArrowheads="1"/>
          </p:cNvSpPr>
          <p:nvPr/>
        </p:nvSpPr>
        <p:spPr bwMode="auto">
          <a:xfrm>
            <a:off x="393240" y="492885"/>
            <a:ext cx="10633248" cy="707702"/>
          </a:xfrm>
          <a:prstGeom prst="rect">
            <a:avLst/>
          </a:prstGeom>
          <a:noFill/>
          <a:ln w="9525">
            <a:noFill/>
            <a:miter lim="800000"/>
            <a:headEnd/>
            <a:tailEnd/>
          </a:ln>
          <a:effectLst/>
        </p:spPr>
        <p:txBody>
          <a:bodyPr wrap="square">
            <a:spAutoFit/>
          </a:bodyPr>
          <a:lstStyle/>
          <a:p>
            <a:pPr algn="ctr"/>
            <a:r>
              <a:rPr lang="it-IT" sz="1999" dirty="0"/>
              <a:t>Il solo rinforzo muscolare senza un corretto controllo motorio con la sua guida sensitiva, porterebbe ad un movimento non solo inutile, ma disarticolato e completamente privo di significato</a:t>
            </a:r>
          </a:p>
        </p:txBody>
      </p:sp>
      <p:sp>
        <p:nvSpPr>
          <p:cNvPr id="3" name="Rettangolo 2">
            <a:extLst>
              <a:ext uri="{FF2B5EF4-FFF2-40B4-BE49-F238E27FC236}">
                <a16:creationId xmlns:a16="http://schemas.microsoft.com/office/drawing/2014/main" id="{D552F776-4779-DAC9-187B-B9CBC272DCA3}"/>
              </a:ext>
            </a:extLst>
          </p:cNvPr>
          <p:cNvSpPr/>
          <p:nvPr/>
        </p:nvSpPr>
        <p:spPr>
          <a:xfrm>
            <a:off x="2236702" y="1550566"/>
            <a:ext cx="7715421" cy="1015399"/>
          </a:xfrm>
          <a:prstGeom prst="rect">
            <a:avLst/>
          </a:prstGeom>
          <a:solidFill>
            <a:srgbClr val="FFC000"/>
          </a:solidFill>
          <a:ln>
            <a:solidFill>
              <a:schemeClr val="tx1"/>
            </a:solidFill>
          </a:ln>
        </p:spPr>
        <p:txBody>
          <a:bodyPr wrap="square">
            <a:spAutoFit/>
          </a:bodyPr>
          <a:lstStyle/>
          <a:p>
            <a:pPr algn="ctr"/>
            <a:r>
              <a:rPr lang="it-IT" sz="1999" dirty="0"/>
              <a:t>«…ridurre l’uomo a semplice gioco meccanico è condannarsi a non comprendere nulla di colui che ha difficoltà a mantenersi eretto…»</a:t>
            </a:r>
          </a:p>
          <a:p>
            <a:pPr algn="ctr"/>
            <a:r>
              <a:rPr lang="it-IT" sz="1999" dirty="0"/>
              <a:t>Pierre Marie </a:t>
            </a:r>
            <a:r>
              <a:rPr lang="it-IT" sz="1999" dirty="0" err="1"/>
              <a:t>Gagey</a:t>
            </a:r>
            <a:r>
              <a:rPr lang="it-IT" sz="1999" dirty="0"/>
              <a:t>, 2000 </a:t>
            </a:r>
          </a:p>
        </p:txBody>
      </p:sp>
      <p:pic>
        <p:nvPicPr>
          <p:cNvPr id="4" name="Immagine 3">
            <a:extLst>
              <a:ext uri="{FF2B5EF4-FFF2-40B4-BE49-F238E27FC236}">
                <a16:creationId xmlns:a16="http://schemas.microsoft.com/office/drawing/2014/main" id="{A9EA8577-93EB-E7F6-029E-FBA02D678770}"/>
              </a:ext>
            </a:extLst>
          </p:cNvPr>
          <p:cNvPicPr>
            <a:picLocks noChangeAspect="1"/>
          </p:cNvPicPr>
          <p:nvPr/>
        </p:nvPicPr>
        <p:blipFill>
          <a:blip r:embed="rId2"/>
          <a:stretch>
            <a:fillRect/>
          </a:stretch>
        </p:blipFill>
        <p:spPr>
          <a:xfrm>
            <a:off x="393240" y="2853016"/>
            <a:ext cx="2792720" cy="1651509"/>
          </a:xfrm>
          <a:prstGeom prst="rect">
            <a:avLst/>
          </a:prstGeom>
        </p:spPr>
      </p:pic>
      <p:sp>
        <p:nvSpPr>
          <p:cNvPr id="5" name="Rectangle 5">
            <a:extLst>
              <a:ext uri="{FF2B5EF4-FFF2-40B4-BE49-F238E27FC236}">
                <a16:creationId xmlns:a16="http://schemas.microsoft.com/office/drawing/2014/main" id="{471D84EE-303D-D78A-EED0-28A7FE41CE26}"/>
              </a:ext>
            </a:extLst>
          </p:cNvPr>
          <p:cNvSpPr>
            <a:spLocks noChangeArrowheads="1"/>
          </p:cNvSpPr>
          <p:nvPr/>
        </p:nvSpPr>
        <p:spPr bwMode="auto">
          <a:xfrm>
            <a:off x="3439888" y="3178049"/>
            <a:ext cx="7961154" cy="1323094"/>
          </a:xfrm>
          <a:prstGeom prst="rect">
            <a:avLst/>
          </a:prstGeom>
          <a:noFill/>
          <a:ln w="9525">
            <a:noFill/>
            <a:miter lim="800000"/>
            <a:headEnd/>
            <a:tailEnd/>
          </a:ln>
          <a:effectLst/>
        </p:spPr>
        <p:txBody>
          <a:bodyPr wrap="square" anchor="ctr">
            <a:spAutoFit/>
          </a:bodyPr>
          <a:lstStyle/>
          <a:p>
            <a:pPr algn="ctr"/>
            <a:r>
              <a:rPr lang="it-IT" sz="1999" b="1" dirty="0"/>
              <a:t>L’obiettivo degli esercizi propriocettivi, è la riorganizzazione dell’atteggiamento umano nei confronti degli stimoli esterni afferenti, si cercherà così di creare di nuovo un corretto rapporto fra il corpo e l’ambiente che lo circonda in base ai diversi obiettivi da raggiungere </a:t>
            </a:r>
          </a:p>
        </p:txBody>
      </p:sp>
      <p:sp>
        <p:nvSpPr>
          <p:cNvPr id="6" name="Rectangle 4">
            <a:extLst>
              <a:ext uri="{FF2B5EF4-FFF2-40B4-BE49-F238E27FC236}">
                <a16:creationId xmlns:a16="http://schemas.microsoft.com/office/drawing/2014/main" id="{FE0E1575-E83E-94F3-52F6-E585BCBCC0D4}"/>
              </a:ext>
            </a:extLst>
          </p:cNvPr>
          <p:cNvSpPr>
            <a:spLocks noChangeArrowheads="1"/>
          </p:cNvSpPr>
          <p:nvPr/>
        </p:nvSpPr>
        <p:spPr bwMode="auto">
          <a:xfrm>
            <a:off x="53403" y="5019730"/>
            <a:ext cx="10331669" cy="707702"/>
          </a:xfrm>
          <a:prstGeom prst="rect">
            <a:avLst/>
          </a:prstGeom>
          <a:noFill/>
          <a:ln w="9525">
            <a:noFill/>
            <a:miter lim="800000"/>
            <a:headEnd/>
            <a:tailEnd/>
          </a:ln>
          <a:effectLst/>
        </p:spPr>
        <p:txBody>
          <a:bodyPr wrap="square" anchor="ctr">
            <a:spAutoFit/>
          </a:bodyPr>
          <a:lstStyle/>
          <a:p>
            <a:pPr algn="ctr"/>
            <a:r>
              <a:rPr lang="it-IT" sz="1999" b="1" dirty="0"/>
              <a:t>Il soggetto deve formulare un’ipotesi percettiva, eseguire il movimento, e successivamente effettuare il confronto tra quanto ipotizzato e quello effettivamente percepito</a:t>
            </a:r>
            <a:endParaRPr lang="it-IT" sz="1999" dirty="0"/>
          </a:p>
        </p:txBody>
      </p:sp>
      <p:pic>
        <p:nvPicPr>
          <p:cNvPr id="9" name="Picture 6" descr="j0254415">
            <a:extLst>
              <a:ext uri="{FF2B5EF4-FFF2-40B4-BE49-F238E27FC236}">
                <a16:creationId xmlns:a16="http://schemas.microsoft.com/office/drawing/2014/main" id="{99863B4E-2CA8-2580-44DE-03D2331FA219}"/>
              </a:ext>
            </a:extLst>
          </p:cNvPr>
          <p:cNvPicPr>
            <a:picLocks noChangeAspect="1" noChangeArrowheads="1" noCrop="1"/>
          </p:cNvPicPr>
          <p:nvPr/>
        </p:nvPicPr>
        <p:blipFill>
          <a:blip r:embed="rId3" cstate="print"/>
          <a:srcRect/>
          <a:stretch>
            <a:fillRect/>
          </a:stretch>
        </p:blipFill>
        <p:spPr bwMode="auto">
          <a:xfrm>
            <a:off x="10112786" y="4823274"/>
            <a:ext cx="1314108" cy="1655331"/>
          </a:xfrm>
          <a:prstGeom prst="rect">
            <a:avLst/>
          </a:prstGeom>
          <a:noFill/>
          <a:ln w="9525">
            <a:noFill/>
            <a:miter lim="800000"/>
            <a:headEnd/>
            <a:tailEnd/>
          </a:ln>
        </p:spPr>
      </p:pic>
    </p:spTree>
    <p:extLst>
      <p:ext uri="{BB962C8B-B14F-4D97-AF65-F5344CB8AC3E}">
        <p14:creationId xmlns:p14="http://schemas.microsoft.com/office/powerpoint/2010/main" val="2840003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55C2238F-3FEC-9653-2052-C7A2691799A0}"/>
              </a:ext>
            </a:extLst>
          </p:cNvPr>
          <p:cNvSpPr>
            <a:spLocks noChangeArrowheads="1"/>
          </p:cNvSpPr>
          <p:nvPr/>
        </p:nvSpPr>
        <p:spPr bwMode="auto">
          <a:xfrm>
            <a:off x="292434" y="562771"/>
            <a:ext cx="11195848" cy="1015399"/>
          </a:xfrm>
          <a:prstGeom prst="rect">
            <a:avLst/>
          </a:prstGeom>
          <a:noFill/>
          <a:ln w="9525">
            <a:noFill/>
            <a:miter lim="800000"/>
            <a:headEnd/>
            <a:tailEnd/>
          </a:ln>
          <a:effectLst/>
        </p:spPr>
        <p:txBody>
          <a:bodyPr wrap="square">
            <a:spAutoFit/>
          </a:bodyPr>
          <a:lstStyle/>
          <a:p>
            <a:pPr algn="ctr"/>
            <a:r>
              <a:rPr lang="it-IT" sz="1999" dirty="0"/>
              <a:t>Sarà inoltre importante variare il più possibile gli stimoli stessi cambiando i parametri del movimento</a:t>
            </a:r>
          </a:p>
          <a:p>
            <a:pPr algn="ctr"/>
            <a:r>
              <a:rPr lang="it-IT" sz="1999" dirty="0"/>
              <a:t> (asse, “R.O.M." e velocità) di seduta in seduta così da mantenere attivati tutti i sistemi di controllo motorio e ultimo, ma non meno importante … </a:t>
            </a:r>
          </a:p>
        </p:txBody>
      </p:sp>
      <p:sp>
        <p:nvSpPr>
          <p:cNvPr id="3" name="CasellaDiTesto 2">
            <a:extLst>
              <a:ext uri="{FF2B5EF4-FFF2-40B4-BE49-F238E27FC236}">
                <a16:creationId xmlns:a16="http://schemas.microsoft.com/office/drawing/2014/main" id="{92CADD30-3721-819C-31A2-BD4C2F4E7DB6}"/>
              </a:ext>
            </a:extLst>
          </p:cNvPr>
          <p:cNvSpPr txBox="1"/>
          <p:nvPr/>
        </p:nvSpPr>
        <p:spPr>
          <a:xfrm>
            <a:off x="557607" y="5941378"/>
            <a:ext cx="11073610" cy="707702"/>
          </a:xfrm>
          <a:prstGeom prst="rect">
            <a:avLst/>
          </a:prstGeom>
          <a:noFill/>
        </p:spPr>
        <p:txBody>
          <a:bodyPr wrap="square" rtlCol="0">
            <a:spAutoFit/>
          </a:bodyPr>
          <a:lstStyle/>
          <a:p>
            <a:pPr algn="ctr"/>
            <a:r>
              <a:rPr lang="it-IT" sz="1999" b="1" dirty="0"/>
              <a:t>Continuare a mantenere le stimolazioni propriocettive anche successivamente alla guarigione per stabilizzare i risultati ottenuti e prevenire recidive</a:t>
            </a:r>
          </a:p>
        </p:txBody>
      </p:sp>
      <p:pic>
        <p:nvPicPr>
          <p:cNvPr id="4" name="Immagine 3">
            <a:extLst>
              <a:ext uri="{FF2B5EF4-FFF2-40B4-BE49-F238E27FC236}">
                <a16:creationId xmlns:a16="http://schemas.microsoft.com/office/drawing/2014/main" id="{FC0A5903-AF15-2FB7-76D5-B4271464C176}"/>
              </a:ext>
            </a:extLst>
          </p:cNvPr>
          <p:cNvPicPr>
            <a:picLocks noChangeAspect="1"/>
          </p:cNvPicPr>
          <p:nvPr/>
        </p:nvPicPr>
        <p:blipFill>
          <a:blip r:embed="rId2"/>
          <a:stretch>
            <a:fillRect/>
          </a:stretch>
        </p:blipFill>
        <p:spPr>
          <a:xfrm>
            <a:off x="3168978" y="1578169"/>
            <a:ext cx="5442760" cy="4082071"/>
          </a:xfrm>
          <a:prstGeom prst="rect">
            <a:avLst/>
          </a:prstGeom>
        </p:spPr>
      </p:pic>
    </p:spTree>
    <p:extLst>
      <p:ext uri="{BB962C8B-B14F-4D97-AF65-F5344CB8AC3E}">
        <p14:creationId xmlns:p14="http://schemas.microsoft.com/office/powerpoint/2010/main" val="3343429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5B6FE16B-0A5B-E997-96E9-FF0AFAC63863}"/>
              </a:ext>
            </a:extLst>
          </p:cNvPr>
          <p:cNvSpPr txBox="1"/>
          <p:nvPr/>
        </p:nvSpPr>
        <p:spPr>
          <a:xfrm>
            <a:off x="5283726" y="1048958"/>
            <a:ext cx="6094428" cy="2246769"/>
          </a:xfrm>
          <a:prstGeom prst="rect">
            <a:avLst/>
          </a:prstGeom>
          <a:noFill/>
        </p:spPr>
        <p:txBody>
          <a:bodyPr wrap="square">
            <a:spAutoFit/>
          </a:bodyPr>
          <a:lstStyle/>
          <a:p>
            <a:pPr>
              <a:buNone/>
            </a:pPr>
            <a:r>
              <a:rPr lang="it-IT" sz="2000" b="1" dirty="0"/>
              <a:t>🎯 Obiettivi degli esercizi propriocettivi</a:t>
            </a:r>
          </a:p>
          <a:p>
            <a:pPr>
              <a:buFont typeface="Arial" panose="020B0604020202020204" pitchFamily="34" charset="0"/>
              <a:buChar char="•"/>
            </a:pPr>
            <a:r>
              <a:rPr lang="it-IT" sz="2000" dirty="0"/>
              <a:t>Riattivare i recettori articolari e muscolari.</a:t>
            </a:r>
          </a:p>
          <a:p>
            <a:pPr>
              <a:buFont typeface="Arial" panose="020B0604020202020204" pitchFamily="34" charset="0"/>
              <a:buChar char="•"/>
            </a:pPr>
            <a:r>
              <a:rPr lang="it-IT" sz="2000" dirty="0"/>
              <a:t>Migliorare equilibrio e coordinazione.</a:t>
            </a:r>
          </a:p>
          <a:p>
            <a:pPr>
              <a:buFont typeface="Arial" panose="020B0604020202020204" pitchFamily="34" charset="0"/>
              <a:buChar char="•"/>
            </a:pPr>
            <a:r>
              <a:rPr lang="it-IT" sz="2000" dirty="0"/>
              <a:t>Aumentare la stabilità del ginocchio.</a:t>
            </a:r>
          </a:p>
          <a:p>
            <a:pPr>
              <a:buFont typeface="Arial" panose="020B0604020202020204" pitchFamily="34" charset="0"/>
              <a:buChar char="•"/>
            </a:pPr>
            <a:r>
              <a:rPr lang="it-IT" sz="2000" dirty="0"/>
              <a:t>Ridurre il rischio di nuovi traumi.</a:t>
            </a:r>
          </a:p>
          <a:p>
            <a:pPr>
              <a:buFont typeface="Arial" panose="020B0604020202020204" pitchFamily="34" charset="0"/>
              <a:buChar char="•"/>
            </a:pPr>
            <a:r>
              <a:rPr lang="it-IT" sz="2000" dirty="0"/>
              <a:t>Supportare il ritorno allo sport o alla normale attività quotidiana.</a:t>
            </a:r>
          </a:p>
        </p:txBody>
      </p:sp>
      <p:sp>
        <p:nvSpPr>
          <p:cNvPr id="5" name="CasellaDiTesto 4">
            <a:extLst>
              <a:ext uri="{FF2B5EF4-FFF2-40B4-BE49-F238E27FC236}">
                <a16:creationId xmlns:a16="http://schemas.microsoft.com/office/drawing/2014/main" id="{CE90F7DF-3B34-CC44-E247-ECD17B467662}"/>
              </a:ext>
            </a:extLst>
          </p:cNvPr>
          <p:cNvSpPr txBox="1"/>
          <p:nvPr/>
        </p:nvSpPr>
        <p:spPr>
          <a:xfrm>
            <a:off x="5620733" y="4375412"/>
            <a:ext cx="6094428" cy="1938992"/>
          </a:xfrm>
          <a:prstGeom prst="rect">
            <a:avLst/>
          </a:prstGeom>
          <a:noFill/>
        </p:spPr>
        <p:txBody>
          <a:bodyPr wrap="square">
            <a:spAutoFit/>
          </a:bodyPr>
          <a:lstStyle/>
          <a:p>
            <a:pPr>
              <a:buNone/>
            </a:pPr>
            <a:r>
              <a:rPr lang="it-IT" sz="2000" b="1" dirty="0"/>
              <a:t>⚠️ Importante</a:t>
            </a:r>
          </a:p>
          <a:p>
            <a:pPr>
              <a:buFont typeface="Arial" panose="020B0604020202020204" pitchFamily="34" charset="0"/>
              <a:buChar char="•"/>
            </a:pPr>
            <a:r>
              <a:rPr lang="it-IT" sz="2000" dirty="0"/>
              <a:t>Gli esercizi vanno eseguiti </a:t>
            </a:r>
            <a:r>
              <a:rPr lang="it-IT" sz="2000" b="1" dirty="0"/>
              <a:t>progressivamente</a:t>
            </a:r>
            <a:r>
              <a:rPr lang="it-IT" sz="2000" dirty="0"/>
              <a:t> e sotto supervisione nelle fasi iniziali.</a:t>
            </a:r>
          </a:p>
          <a:p>
            <a:pPr>
              <a:buFont typeface="Arial" panose="020B0604020202020204" pitchFamily="34" charset="0"/>
              <a:buChar char="•"/>
            </a:pPr>
            <a:r>
              <a:rPr lang="it-IT" sz="2000" dirty="0"/>
              <a:t>La </a:t>
            </a:r>
            <a:r>
              <a:rPr lang="it-IT" sz="2000" b="1" dirty="0"/>
              <a:t>qualità del movimento</a:t>
            </a:r>
            <a:r>
              <a:rPr lang="it-IT" sz="2000" dirty="0"/>
              <a:t> è più importante della quantità.</a:t>
            </a:r>
          </a:p>
          <a:p>
            <a:pPr>
              <a:buFont typeface="Arial" panose="020B0604020202020204" pitchFamily="34" charset="0"/>
              <a:buChar char="•"/>
            </a:pPr>
            <a:r>
              <a:rPr lang="it-IT" sz="2000" dirty="0"/>
              <a:t>Evita dolore durante l’esecuzione.</a:t>
            </a:r>
          </a:p>
        </p:txBody>
      </p:sp>
      <p:pic>
        <p:nvPicPr>
          <p:cNvPr id="8" name="Immagine 7">
            <a:extLst>
              <a:ext uri="{FF2B5EF4-FFF2-40B4-BE49-F238E27FC236}">
                <a16:creationId xmlns:a16="http://schemas.microsoft.com/office/drawing/2014/main" id="{975D2C32-6B91-C6F4-25B0-5E26A31E206C}"/>
              </a:ext>
            </a:extLst>
          </p:cNvPr>
          <p:cNvPicPr>
            <a:picLocks noChangeAspect="1"/>
          </p:cNvPicPr>
          <p:nvPr/>
        </p:nvPicPr>
        <p:blipFill>
          <a:blip r:embed="rId2"/>
          <a:stretch>
            <a:fillRect/>
          </a:stretch>
        </p:blipFill>
        <p:spPr>
          <a:xfrm>
            <a:off x="402463" y="116256"/>
            <a:ext cx="4416992" cy="6625488"/>
          </a:xfrm>
          <a:prstGeom prst="rect">
            <a:avLst/>
          </a:prstGeom>
          <a:ln>
            <a:solidFill>
              <a:schemeClr val="tx1"/>
            </a:solidFill>
          </a:ln>
        </p:spPr>
      </p:pic>
    </p:spTree>
    <p:extLst>
      <p:ext uri="{BB962C8B-B14F-4D97-AF65-F5344CB8AC3E}">
        <p14:creationId xmlns:p14="http://schemas.microsoft.com/office/powerpoint/2010/main" val="2444269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3A3F1E7B-D0C3-B668-02A7-5FC162822F11}"/>
              </a:ext>
            </a:extLst>
          </p:cNvPr>
          <p:cNvSpPr txBox="1"/>
          <p:nvPr/>
        </p:nvSpPr>
        <p:spPr>
          <a:xfrm>
            <a:off x="706993" y="465064"/>
            <a:ext cx="10774837" cy="646331"/>
          </a:xfrm>
          <a:prstGeom prst="rect">
            <a:avLst/>
          </a:prstGeom>
          <a:noFill/>
        </p:spPr>
        <p:txBody>
          <a:bodyPr wrap="square">
            <a:spAutoFit/>
          </a:bodyPr>
          <a:lstStyle/>
          <a:p>
            <a:pPr algn="ctr"/>
            <a:r>
              <a:rPr lang="it-IT" dirty="0"/>
              <a:t>La realtà virtuale (VR) e intelligenza artificiale (AI) stanno rivoluzionando la </a:t>
            </a:r>
            <a:r>
              <a:rPr lang="it-IT" b="1" dirty="0"/>
              <a:t>riabilitazione del ginocchio</a:t>
            </a:r>
            <a:r>
              <a:rPr lang="it-IT" dirty="0"/>
              <a:t>, offrendo soluzioni più </a:t>
            </a:r>
            <a:r>
              <a:rPr lang="it-IT" b="1" dirty="0"/>
              <a:t>personalizzate</a:t>
            </a:r>
            <a:r>
              <a:rPr lang="it-IT" dirty="0"/>
              <a:t>, </a:t>
            </a:r>
            <a:r>
              <a:rPr lang="it-IT" b="1" dirty="0"/>
              <a:t>motivanti</a:t>
            </a:r>
            <a:r>
              <a:rPr lang="it-IT" dirty="0"/>
              <a:t> e </a:t>
            </a:r>
            <a:r>
              <a:rPr lang="it-IT" b="1" dirty="0"/>
              <a:t>precise</a:t>
            </a:r>
            <a:r>
              <a:rPr lang="it-IT" dirty="0"/>
              <a:t> rispetto ai metodi tradizionali</a:t>
            </a:r>
          </a:p>
        </p:txBody>
      </p:sp>
      <p:sp>
        <p:nvSpPr>
          <p:cNvPr id="5" name="CasellaDiTesto 4">
            <a:extLst>
              <a:ext uri="{FF2B5EF4-FFF2-40B4-BE49-F238E27FC236}">
                <a16:creationId xmlns:a16="http://schemas.microsoft.com/office/drawing/2014/main" id="{0FCF97C1-7A9E-8C46-053C-F1B95A7085BE}"/>
              </a:ext>
            </a:extLst>
          </p:cNvPr>
          <p:cNvSpPr txBox="1"/>
          <p:nvPr/>
        </p:nvSpPr>
        <p:spPr>
          <a:xfrm>
            <a:off x="624526" y="1111395"/>
            <a:ext cx="6520991" cy="2308324"/>
          </a:xfrm>
          <a:prstGeom prst="rect">
            <a:avLst/>
          </a:prstGeom>
          <a:noFill/>
        </p:spPr>
        <p:txBody>
          <a:bodyPr wrap="square">
            <a:spAutoFit/>
          </a:bodyPr>
          <a:lstStyle/>
          <a:p>
            <a:pPr>
              <a:buNone/>
            </a:pPr>
            <a:r>
              <a:rPr lang="it-IT" b="1" dirty="0"/>
              <a:t>🎮 Realtà Virtuale (VR)</a:t>
            </a:r>
          </a:p>
          <a:p>
            <a:pPr>
              <a:buNone/>
            </a:pPr>
            <a:r>
              <a:rPr lang="it-IT" b="1" dirty="0"/>
              <a:t>✅ Benefici principali</a:t>
            </a:r>
          </a:p>
          <a:p>
            <a:pPr>
              <a:buFont typeface="Arial" panose="020B0604020202020204" pitchFamily="34" charset="0"/>
              <a:buChar char="•"/>
            </a:pPr>
            <a:r>
              <a:rPr lang="it-IT" b="1" dirty="0"/>
              <a:t>Coinvolgimento attivo</a:t>
            </a:r>
            <a:r>
              <a:rPr lang="it-IT" dirty="0"/>
              <a:t>: la gamification (es. giochi in VR) stimola il paziente a partecipare in modo più motivato.</a:t>
            </a:r>
          </a:p>
          <a:p>
            <a:pPr>
              <a:buFont typeface="Arial" panose="020B0604020202020204" pitchFamily="34" charset="0"/>
              <a:buChar char="•"/>
            </a:pPr>
            <a:r>
              <a:rPr lang="it-IT" b="1" dirty="0"/>
              <a:t>Feedback in tempo reale</a:t>
            </a:r>
            <a:r>
              <a:rPr lang="it-IT" dirty="0"/>
              <a:t>: i sistemi VR mostrano immediatamente errori di postura o movimenti errati.</a:t>
            </a:r>
          </a:p>
          <a:p>
            <a:pPr>
              <a:buFont typeface="Arial" panose="020B0604020202020204" pitchFamily="34" charset="0"/>
              <a:buChar char="•"/>
            </a:pPr>
            <a:r>
              <a:rPr lang="it-IT" b="1" dirty="0"/>
              <a:t>Ambienti controllati e sicuri</a:t>
            </a:r>
            <a:r>
              <a:rPr lang="it-IT" dirty="0"/>
              <a:t>: si simulano esercizi complessi senza rischio di cadute o traumi.</a:t>
            </a:r>
          </a:p>
        </p:txBody>
      </p:sp>
      <p:sp>
        <p:nvSpPr>
          <p:cNvPr id="7" name="CasellaDiTesto 6">
            <a:extLst>
              <a:ext uri="{FF2B5EF4-FFF2-40B4-BE49-F238E27FC236}">
                <a16:creationId xmlns:a16="http://schemas.microsoft.com/office/drawing/2014/main" id="{4AA6E668-2296-99B8-3B3F-BEACE3829F9F}"/>
              </a:ext>
            </a:extLst>
          </p:cNvPr>
          <p:cNvSpPr txBox="1"/>
          <p:nvPr/>
        </p:nvSpPr>
        <p:spPr>
          <a:xfrm>
            <a:off x="3480846" y="4066050"/>
            <a:ext cx="7727623" cy="2308324"/>
          </a:xfrm>
          <a:prstGeom prst="rect">
            <a:avLst/>
          </a:prstGeom>
          <a:noFill/>
        </p:spPr>
        <p:txBody>
          <a:bodyPr wrap="square">
            <a:spAutoFit/>
          </a:bodyPr>
          <a:lstStyle/>
          <a:p>
            <a:pPr>
              <a:buNone/>
            </a:pPr>
            <a:r>
              <a:rPr lang="it-IT" b="1" dirty="0"/>
              <a:t>🤖 Intelligenza Artificiale (AI)</a:t>
            </a:r>
          </a:p>
          <a:p>
            <a:pPr>
              <a:buNone/>
            </a:pPr>
            <a:r>
              <a:rPr lang="it-IT" b="1" dirty="0"/>
              <a:t>✅ Cosa può fare</a:t>
            </a:r>
          </a:p>
          <a:p>
            <a:pPr>
              <a:buFont typeface="Arial" panose="020B0604020202020204" pitchFamily="34" charset="0"/>
              <a:buChar char="•"/>
            </a:pPr>
            <a:r>
              <a:rPr lang="it-IT" b="1" dirty="0"/>
              <a:t>Analisi del movimento</a:t>
            </a:r>
            <a:r>
              <a:rPr lang="it-IT" dirty="0"/>
              <a:t>: tramite sensori o videocamere, l’AI analizza angoli articolari, equilibrio e simmetrie.</a:t>
            </a:r>
          </a:p>
          <a:p>
            <a:pPr>
              <a:buFont typeface="Arial" panose="020B0604020202020204" pitchFamily="34" charset="0"/>
              <a:buChar char="•"/>
            </a:pPr>
            <a:r>
              <a:rPr lang="it-IT" b="1" dirty="0"/>
              <a:t>Piani di riabilitazione personalizzati</a:t>
            </a:r>
            <a:r>
              <a:rPr lang="it-IT" dirty="0"/>
              <a:t>: adatta gli esercizi al progresso reale del paziente.</a:t>
            </a:r>
          </a:p>
          <a:p>
            <a:pPr>
              <a:buFont typeface="Arial" panose="020B0604020202020204" pitchFamily="34" charset="0"/>
              <a:buChar char="•"/>
            </a:pPr>
            <a:r>
              <a:rPr lang="it-IT" b="1" dirty="0"/>
              <a:t>Prevenzione delle recidive</a:t>
            </a:r>
            <a:r>
              <a:rPr lang="it-IT" dirty="0"/>
              <a:t>: segnala movimenti a rischio o asimmetrie che potrebbero causare nuovi traumi.</a:t>
            </a:r>
          </a:p>
        </p:txBody>
      </p:sp>
      <p:pic>
        <p:nvPicPr>
          <p:cNvPr id="2" name="Immagine 1">
            <a:extLst>
              <a:ext uri="{FF2B5EF4-FFF2-40B4-BE49-F238E27FC236}">
                <a16:creationId xmlns:a16="http://schemas.microsoft.com/office/drawing/2014/main" id="{DCD7BE72-69ED-DE9F-FCC6-A91E7A1948C6}"/>
              </a:ext>
            </a:extLst>
          </p:cNvPr>
          <p:cNvPicPr>
            <a:picLocks noChangeAspect="1"/>
          </p:cNvPicPr>
          <p:nvPr/>
        </p:nvPicPr>
        <p:blipFill>
          <a:blip r:embed="rId2"/>
          <a:stretch>
            <a:fillRect/>
          </a:stretch>
        </p:blipFill>
        <p:spPr>
          <a:xfrm>
            <a:off x="7529643" y="1425787"/>
            <a:ext cx="2981244" cy="2981244"/>
          </a:xfrm>
          <a:prstGeom prst="rect">
            <a:avLst/>
          </a:prstGeom>
        </p:spPr>
      </p:pic>
    </p:spTree>
    <p:extLst>
      <p:ext uri="{BB962C8B-B14F-4D97-AF65-F5344CB8AC3E}">
        <p14:creationId xmlns:p14="http://schemas.microsoft.com/office/powerpoint/2010/main" val="26002599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29F2F40D-C1DB-464B-466F-6BBF2D35ECB0}"/>
              </a:ext>
            </a:extLst>
          </p:cNvPr>
          <p:cNvSpPr txBox="1"/>
          <p:nvPr/>
        </p:nvSpPr>
        <p:spPr>
          <a:xfrm>
            <a:off x="1777850" y="413368"/>
            <a:ext cx="7982147" cy="1631216"/>
          </a:xfrm>
          <a:prstGeom prst="rect">
            <a:avLst/>
          </a:prstGeom>
          <a:noFill/>
        </p:spPr>
        <p:txBody>
          <a:bodyPr wrap="square">
            <a:spAutoFit/>
          </a:bodyPr>
          <a:lstStyle/>
          <a:p>
            <a:pPr>
              <a:buNone/>
            </a:pPr>
            <a:r>
              <a:rPr lang="it-IT" sz="2000" b="1" dirty="0"/>
              <a:t>🤝 VR + AI = Riabilitazione 4.0</a:t>
            </a:r>
          </a:p>
          <a:p>
            <a:pPr>
              <a:buNone/>
            </a:pPr>
            <a:r>
              <a:rPr lang="it-IT" sz="2000" dirty="0"/>
              <a:t>Quando VR e AI vengono combinate:</a:t>
            </a:r>
          </a:p>
          <a:p>
            <a:pPr>
              <a:buFont typeface="Arial" panose="020B0604020202020204" pitchFamily="34" charset="0"/>
              <a:buChar char="•"/>
            </a:pPr>
            <a:r>
              <a:rPr lang="it-IT" sz="2000" dirty="0"/>
              <a:t>Si crea un sistema </a:t>
            </a:r>
            <a:r>
              <a:rPr lang="it-IT" sz="2000" b="1" dirty="0"/>
              <a:t>interattivo</a:t>
            </a:r>
            <a:r>
              <a:rPr lang="it-IT" sz="2000" dirty="0"/>
              <a:t>, </a:t>
            </a:r>
            <a:r>
              <a:rPr lang="it-IT" sz="2000" b="1" dirty="0"/>
              <a:t>intelligente</a:t>
            </a:r>
            <a:r>
              <a:rPr lang="it-IT" sz="2000" dirty="0"/>
              <a:t> e </a:t>
            </a:r>
            <a:r>
              <a:rPr lang="it-IT" sz="2000" b="1" dirty="0"/>
              <a:t>monitorato</a:t>
            </a:r>
            <a:endParaRPr lang="it-IT" sz="2000" dirty="0"/>
          </a:p>
          <a:p>
            <a:pPr>
              <a:buFont typeface="Arial" panose="020B0604020202020204" pitchFamily="34" charset="0"/>
              <a:buChar char="•"/>
            </a:pPr>
            <a:r>
              <a:rPr lang="it-IT" sz="2000" dirty="0"/>
              <a:t>Il paziente riceve </a:t>
            </a:r>
            <a:r>
              <a:rPr lang="it-IT" sz="2000" b="1" dirty="0"/>
              <a:t>supporto costante anche da remoto</a:t>
            </a:r>
            <a:r>
              <a:rPr lang="it-IT" sz="2000" dirty="0"/>
              <a:t> (tele-riabilitazione)</a:t>
            </a:r>
          </a:p>
          <a:p>
            <a:pPr>
              <a:buFont typeface="Arial" panose="020B0604020202020204" pitchFamily="34" charset="0"/>
              <a:buChar char="•"/>
            </a:pPr>
            <a:r>
              <a:rPr lang="it-IT" sz="2000" dirty="0"/>
              <a:t>Il terapista può </a:t>
            </a:r>
            <a:r>
              <a:rPr lang="it-IT" sz="2000" b="1" dirty="0"/>
              <a:t>regolare il programma in base a dati oggettivi</a:t>
            </a:r>
            <a:endParaRPr lang="it-IT" sz="2000" dirty="0"/>
          </a:p>
        </p:txBody>
      </p:sp>
      <p:pic>
        <p:nvPicPr>
          <p:cNvPr id="4" name="Immagine 3">
            <a:extLst>
              <a:ext uri="{FF2B5EF4-FFF2-40B4-BE49-F238E27FC236}">
                <a16:creationId xmlns:a16="http://schemas.microsoft.com/office/drawing/2014/main" id="{55FE0047-F579-4848-95A0-E201958B4A5B}"/>
              </a:ext>
            </a:extLst>
          </p:cNvPr>
          <p:cNvPicPr>
            <a:picLocks noChangeAspect="1"/>
          </p:cNvPicPr>
          <p:nvPr/>
        </p:nvPicPr>
        <p:blipFill>
          <a:blip r:embed="rId2"/>
          <a:stretch>
            <a:fillRect/>
          </a:stretch>
        </p:blipFill>
        <p:spPr>
          <a:xfrm>
            <a:off x="2610664" y="2684476"/>
            <a:ext cx="6316520" cy="3570207"/>
          </a:xfrm>
          <a:prstGeom prst="rect">
            <a:avLst/>
          </a:prstGeom>
        </p:spPr>
      </p:pic>
    </p:spTree>
    <p:extLst>
      <p:ext uri="{BB962C8B-B14F-4D97-AF65-F5344CB8AC3E}">
        <p14:creationId xmlns:p14="http://schemas.microsoft.com/office/powerpoint/2010/main" val="42711605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584EBE-C503-7299-7860-E5D7A6A0625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8645230-0E76-F57F-D0D2-8D2B94608CA1}"/>
              </a:ext>
            </a:extLst>
          </p:cNvPr>
          <p:cNvSpPr txBox="1"/>
          <p:nvPr/>
        </p:nvSpPr>
        <p:spPr>
          <a:xfrm>
            <a:off x="2865748" y="450949"/>
            <a:ext cx="6297199" cy="646331"/>
          </a:xfrm>
          <a:prstGeom prst="rect">
            <a:avLst/>
          </a:prstGeom>
          <a:noFill/>
        </p:spPr>
        <p:txBody>
          <a:bodyPr wrap="square">
            <a:spAutoFit/>
          </a:bodyPr>
          <a:lstStyle/>
          <a:p>
            <a:pPr algn="ctr">
              <a:defRPr sz="3600" b="1" i="0">
                <a:solidFill>
                  <a:srgbClr val="0A1F44"/>
                </a:solidFill>
                <a:latin typeface="Roboto"/>
              </a:defRPr>
            </a:pPr>
            <a:r>
              <a:rPr sz="3600" dirty="0"/>
              <a:t>Fasi </a:t>
            </a:r>
            <a:r>
              <a:rPr sz="3600" dirty="0" err="1"/>
              <a:t>della</a:t>
            </a:r>
            <a:r>
              <a:rPr sz="3600" dirty="0"/>
              <a:t> </a:t>
            </a:r>
            <a:r>
              <a:rPr sz="3600" dirty="0" err="1"/>
              <a:t>Riabilitazione</a:t>
            </a:r>
            <a:endParaRPr sz="3600" dirty="0"/>
          </a:p>
        </p:txBody>
      </p:sp>
      <p:sp>
        <p:nvSpPr>
          <p:cNvPr id="3" name="TextBox 2">
            <a:extLst>
              <a:ext uri="{FF2B5EF4-FFF2-40B4-BE49-F238E27FC236}">
                <a16:creationId xmlns:a16="http://schemas.microsoft.com/office/drawing/2014/main" id="{42C52436-0D40-F220-586E-83BD5E446DF5}"/>
              </a:ext>
            </a:extLst>
          </p:cNvPr>
          <p:cNvSpPr txBox="1"/>
          <p:nvPr/>
        </p:nvSpPr>
        <p:spPr>
          <a:xfrm>
            <a:off x="2516957" y="1098346"/>
            <a:ext cx="6768538" cy="461665"/>
          </a:xfrm>
          <a:prstGeom prst="rect">
            <a:avLst/>
          </a:prstGeom>
          <a:noFill/>
        </p:spPr>
        <p:txBody>
          <a:bodyPr wrap="square">
            <a:spAutoFit/>
          </a:bodyPr>
          <a:lstStyle/>
          <a:p>
            <a:pPr algn="ctr"/>
            <a:r>
              <a:rPr sz="2400" dirty="0"/>
              <a:t>4. Fase </a:t>
            </a:r>
            <a:r>
              <a:rPr sz="2400" dirty="0" err="1"/>
              <a:t>funzionale</a:t>
            </a:r>
            <a:r>
              <a:rPr sz="2400" dirty="0"/>
              <a:t> (&gt;12 sett.): </a:t>
            </a:r>
            <a:r>
              <a:rPr sz="2400" dirty="0" err="1"/>
              <a:t>esercizi</a:t>
            </a:r>
            <a:r>
              <a:rPr sz="2400" dirty="0"/>
              <a:t> sport-</a:t>
            </a:r>
            <a:r>
              <a:rPr sz="2400" dirty="0" err="1"/>
              <a:t>specifici</a:t>
            </a:r>
            <a:endParaRPr sz="2400" dirty="0"/>
          </a:p>
        </p:txBody>
      </p:sp>
      <p:pic>
        <p:nvPicPr>
          <p:cNvPr id="4" name="Immagine 3">
            <a:extLst>
              <a:ext uri="{FF2B5EF4-FFF2-40B4-BE49-F238E27FC236}">
                <a16:creationId xmlns:a16="http://schemas.microsoft.com/office/drawing/2014/main" id="{05B7106F-3B80-B68F-D2D2-A191E2F023A2}"/>
              </a:ext>
            </a:extLst>
          </p:cNvPr>
          <p:cNvPicPr>
            <a:picLocks noChangeAspect="1"/>
          </p:cNvPicPr>
          <p:nvPr/>
        </p:nvPicPr>
        <p:blipFill>
          <a:blip r:embed="rId2"/>
          <a:stretch>
            <a:fillRect/>
          </a:stretch>
        </p:blipFill>
        <p:spPr>
          <a:xfrm>
            <a:off x="9511738" y="450949"/>
            <a:ext cx="1914310" cy="2395936"/>
          </a:xfrm>
          <a:prstGeom prst="rect">
            <a:avLst/>
          </a:prstGeom>
        </p:spPr>
      </p:pic>
      <p:pic>
        <p:nvPicPr>
          <p:cNvPr id="5" name="Immagine 4">
            <a:extLst>
              <a:ext uri="{FF2B5EF4-FFF2-40B4-BE49-F238E27FC236}">
                <a16:creationId xmlns:a16="http://schemas.microsoft.com/office/drawing/2014/main" id="{930F763F-7E22-B990-E64C-C5CAB7900EDC}"/>
              </a:ext>
            </a:extLst>
          </p:cNvPr>
          <p:cNvPicPr>
            <a:picLocks noChangeAspect="1"/>
          </p:cNvPicPr>
          <p:nvPr/>
        </p:nvPicPr>
        <p:blipFill>
          <a:blip r:embed="rId3"/>
          <a:stretch>
            <a:fillRect/>
          </a:stretch>
        </p:blipFill>
        <p:spPr>
          <a:xfrm>
            <a:off x="652140" y="1648917"/>
            <a:ext cx="2966467" cy="1679858"/>
          </a:xfrm>
          <a:prstGeom prst="rect">
            <a:avLst/>
          </a:prstGeom>
        </p:spPr>
      </p:pic>
      <p:pic>
        <p:nvPicPr>
          <p:cNvPr id="7" name="Immagine 6">
            <a:extLst>
              <a:ext uri="{FF2B5EF4-FFF2-40B4-BE49-F238E27FC236}">
                <a16:creationId xmlns:a16="http://schemas.microsoft.com/office/drawing/2014/main" id="{D7FFE3FE-86DB-BF3A-261E-14A9B42023CD}"/>
              </a:ext>
            </a:extLst>
          </p:cNvPr>
          <p:cNvPicPr>
            <a:picLocks noChangeAspect="1"/>
          </p:cNvPicPr>
          <p:nvPr/>
        </p:nvPicPr>
        <p:blipFill>
          <a:blip r:embed="rId4"/>
          <a:stretch>
            <a:fillRect/>
          </a:stretch>
        </p:blipFill>
        <p:spPr>
          <a:xfrm>
            <a:off x="4234837" y="1679101"/>
            <a:ext cx="3989607" cy="2636677"/>
          </a:xfrm>
          <a:prstGeom prst="rect">
            <a:avLst/>
          </a:prstGeom>
        </p:spPr>
      </p:pic>
      <p:pic>
        <p:nvPicPr>
          <p:cNvPr id="9" name="Immagine 8">
            <a:extLst>
              <a:ext uri="{FF2B5EF4-FFF2-40B4-BE49-F238E27FC236}">
                <a16:creationId xmlns:a16="http://schemas.microsoft.com/office/drawing/2014/main" id="{0415257E-18D8-4EBD-9F5D-1A49D8FBBED8}"/>
              </a:ext>
            </a:extLst>
          </p:cNvPr>
          <p:cNvPicPr>
            <a:picLocks noChangeAspect="1"/>
          </p:cNvPicPr>
          <p:nvPr/>
        </p:nvPicPr>
        <p:blipFill>
          <a:blip r:embed="rId5"/>
          <a:stretch>
            <a:fillRect/>
          </a:stretch>
        </p:blipFill>
        <p:spPr>
          <a:xfrm>
            <a:off x="630563" y="4555031"/>
            <a:ext cx="2988044" cy="1656737"/>
          </a:xfrm>
          <a:prstGeom prst="rect">
            <a:avLst/>
          </a:prstGeom>
        </p:spPr>
      </p:pic>
      <p:pic>
        <p:nvPicPr>
          <p:cNvPr id="11" name="Immagine 10">
            <a:extLst>
              <a:ext uri="{FF2B5EF4-FFF2-40B4-BE49-F238E27FC236}">
                <a16:creationId xmlns:a16="http://schemas.microsoft.com/office/drawing/2014/main" id="{CFC61744-4E66-D013-6733-38C8E44C155B}"/>
              </a:ext>
            </a:extLst>
          </p:cNvPr>
          <p:cNvPicPr>
            <a:picLocks noChangeAspect="1"/>
          </p:cNvPicPr>
          <p:nvPr/>
        </p:nvPicPr>
        <p:blipFill>
          <a:blip r:embed="rId6"/>
          <a:stretch>
            <a:fillRect/>
          </a:stretch>
        </p:blipFill>
        <p:spPr>
          <a:xfrm>
            <a:off x="8769612" y="4434869"/>
            <a:ext cx="3133725" cy="1457325"/>
          </a:xfrm>
          <a:prstGeom prst="rect">
            <a:avLst/>
          </a:prstGeom>
        </p:spPr>
      </p:pic>
      <p:pic>
        <p:nvPicPr>
          <p:cNvPr id="12" name="Immagine 11">
            <a:extLst>
              <a:ext uri="{FF2B5EF4-FFF2-40B4-BE49-F238E27FC236}">
                <a16:creationId xmlns:a16="http://schemas.microsoft.com/office/drawing/2014/main" id="{1747DECB-7AC4-30B3-2868-2D9F90E70F9E}"/>
              </a:ext>
            </a:extLst>
          </p:cNvPr>
          <p:cNvPicPr>
            <a:picLocks noChangeAspect="1"/>
          </p:cNvPicPr>
          <p:nvPr/>
        </p:nvPicPr>
        <p:blipFill>
          <a:blip r:embed="rId7"/>
          <a:stretch>
            <a:fillRect/>
          </a:stretch>
        </p:blipFill>
        <p:spPr>
          <a:xfrm>
            <a:off x="4826333" y="4484160"/>
            <a:ext cx="2988043" cy="2118925"/>
          </a:xfrm>
          <a:prstGeom prst="rect">
            <a:avLst/>
          </a:prstGeom>
        </p:spPr>
      </p:pic>
    </p:spTree>
    <p:extLst>
      <p:ext uri="{BB962C8B-B14F-4D97-AF65-F5344CB8AC3E}">
        <p14:creationId xmlns:p14="http://schemas.microsoft.com/office/powerpoint/2010/main" val="10342313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3233377" y="522245"/>
            <a:ext cx="5722070" cy="646331"/>
          </a:xfrm>
          <a:prstGeom prst="rect">
            <a:avLst/>
          </a:prstGeom>
          <a:noFill/>
        </p:spPr>
        <p:txBody>
          <a:bodyPr wrap="square">
            <a:spAutoFit/>
          </a:bodyPr>
          <a:lstStyle/>
          <a:p>
            <a:pPr algn="ctr">
              <a:defRPr sz="3600" b="1" i="0">
                <a:solidFill>
                  <a:srgbClr val="0A1F44"/>
                </a:solidFill>
                <a:latin typeface="Roboto"/>
              </a:defRPr>
            </a:pPr>
            <a:r>
              <a:rPr sz="3600" dirty="0" err="1"/>
              <a:t>Evidenze</a:t>
            </a:r>
            <a:r>
              <a:rPr sz="3600" dirty="0"/>
              <a:t> </a:t>
            </a:r>
            <a:r>
              <a:rPr sz="3600" dirty="0" err="1"/>
              <a:t>Scientifiche</a:t>
            </a:r>
            <a:endParaRPr sz="3600" dirty="0"/>
          </a:p>
        </p:txBody>
      </p:sp>
      <p:sp>
        <p:nvSpPr>
          <p:cNvPr id="9" name="CasellaDiTesto 8">
            <a:extLst>
              <a:ext uri="{FF2B5EF4-FFF2-40B4-BE49-F238E27FC236}">
                <a16:creationId xmlns:a16="http://schemas.microsoft.com/office/drawing/2014/main" id="{0C7AF196-2BF7-9945-8EB1-1DBE377610FF}"/>
              </a:ext>
            </a:extLst>
          </p:cNvPr>
          <p:cNvSpPr txBox="1"/>
          <p:nvPr/>
        </p:nvSpPr>
        <p:spPr>
          <a:xfrm>
            <a:off x="226243" y="1282321"/>
            <a:ext cx="11670384" cy="2092881"/>
          </a:xfrm>
          <a:prstGeom prst="rect">
            <a:avLst/>
          </a:prstGeom>
          <a:noFill/>
        </p:spPr>
        <p:txBody>
          <a:bodyPr wrap="square">
            <a:spAutoFit/>
          </a:bodyPr>
          <a:lstStyle/>
          <a:p>
            <a:pPr algn="ctr"/>
            <a:r>
              <a:rPr lang="it-IT" b="1" dirty="0"/>
              <a:t>Mobilizzazione precoce dopo intervento di artroprotesi d’anca e di ginocchio </a:t>
            </a:r>
            <a:r>
              <a:rPr lang="it-IT" dirty="0"/>
              <a:t>La mobilizzazione precoce è definita come alzarsi dal letto e/o camminare il prima possibile dopo l’intervento chirurgico. </a:t>
            </a:r>
          </a:p>
          <a:p>
            <a:pPr algn="ctr"/>
            <a:r>
              <a:rPr lang="it-IT" dirty="0"/>
              <a:t>Una revisione sistematica del 2015 [24] ha analizzato la durata del ricovero e il rischio di complicanze tra i pazienti mobilizzati precocemente (prime 24h o 48h post operatorie) rispetto ai pazienti mobilizzati dopo il secondo giorno postoperatorio. </a:t>
            </a:r>
          </a:p>
          <a:p>
            <a:pPr algn="ctr"/>
            <a:r>
              <a:rPr lang="it-IT" sz="2000" b="1" dirty="0"/>
              <a:t>La metanalisi riscontra una riduzione della durata del ricovero di 1.8 giorni nel primo gruppo di studio, fornendo prove di evidenza moderate sull’efficacia di una mobilizzazione precoce. </a:t>
            </a:r>
          </a:p>
        </p:txBody>
      </p:sp>
      <p:sp>
        <p:nvSpPr>
          <p:cNvPr id="11" name="CasellaDiTesto 10">
            <a:extLst>
              <a:ext uri="{FF2B5EF4-FFF2-40B4-BE49-F238E27FC236}">
                <a16:creationId xmlns:a16="http://schemas.microsoft.com/office/drawing/2014/main" id="{F583CEB2-756F-A433-78AD-FF05248588EE}"/>
              </a:ext>
            </a:extLst>
          </p:cNvPr>
          <p:cNvSpPr txBox="1"/>
          <p:nvPr/>
        </p:nvSpPr>
        <p:spPr>
          <a:xfrm>
            <a:off x="420654" y="3928324"/>
            <a:ext cx="11347515" cy="2123658"/>
          </a:xfrm>
          <a:prstGeom prst="rect">
            <a:avLst/>
          </a:prstGeom>
          <a:noFill/>
        </p:spPr>
        <p:txBody>
          <a:bodyPr wrap="square">
            <a:spAutoFit/>
          </a:bodyPr>
          <a:lstStyle/>
          <a:p>
            <a:pPr algn="ctr"/>
            <a:r>
              <a:rPr lang="it-IT" b="1" dirty="0"/>
              <a:t>Allenamento muscolo-scheletrico contro resistenza dopo artroprotesi </a:t>
            </a:r>
            <a:r>
              <a:rPr lang="it-IT" dirty="0"/>
              <a:t>Kristensen et al. [26], nella loro review sistematica, hanno analizzato due </a:t>
            </a:r>
            <a:r>
              <a:rPr lang="it-IT" dirty="0" err="1"/>
              <a:t>RCTs</a:t>
            </a:r>
            <a:r>
              <a:rPr lang="it-IT" dirty="0"/>
              <a:t>. In entrambi gli studi i pazienti sono stati sottoposti ad un protocollo riabilitativo di 12 settimane che prevedeva o esercizi di rinforzo muscolare (3 volte a settimana) o la stimolazione elettrica muscolare (1 ora al giorno) o un trattamento riabilitativo standard (1 ora al giorno). </a:t>
            </a:r>
          </a:p>
          <a:p>
            <a:pPr algn="ctr"/>
            <a:r>
              <a:rPr lang="it-IT" sz="2000" b="1" dirty="0"/>
              <a:t>L’aumento della massa muscolare consente di ridurre il rischio di atrofia postchirurgica, mentre l’aumento delle fibre veloci di tipo II, migliora la performance funzionale rendendo il paziente più responsivo alle perdite di equilibrio, riducendo il rischio di cadute.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4025C7-EFB0-3938-278F-1609CF2868CE}"/>
              </a:ext>
            </a:extLst>
          </p:cNvPr>
          <p:cNvSpPr txBox="1"/>
          <p:nvPr/>
        </p:nvSpPr>
        <p:spPr>
          <a:xfrm>
            <a:off x="3233377" y="126319"/>
            <a:ext cx="5722070" cy="646331"/>
          </a:xfrm>
          <a:prstGeom prst="rect">
            <a:avLst/>
          </a:prstGeom>
          <a:noFill/>
        </p:spPr>
        <p:txBody>
          <a:bodyPr wrap="square">
            <a:spAutoFit/>
          </a:bodyPr>
          <a:lstStyle/>
          <a:p>
            <a:pPr algn="ctr">
              <a:defRPr sz="3600" b="1" i="0">
                <a:solidFill>
                  <a:srgbClr val="0A1F44"/>
                </a:solidFill>
                <a:latin typeface="Roboto"/>
              </a:defRPr>
            </a:pPr>
            <a:r>
              <a:rPr sz="3600" dirty="0" err="1"/>
              <a:t>Evidenze</a:t>
            </a:r>
            <a:r>
              <a:rPr sz="3600" dirty="0"/>
              <a:t> </a:t>
            </a:r>
            <a:r>
              <a:rPr sz="3600" dirty="0" err="1"/>
              <a:t>Scientifiche</a:t>
            </a:r>
            <a:endParaRPr sz="3600" dirty="0"/>
          </a:p>
        </p:txBody>
      </p:sp>
      <p:sp>
        <p:nvSpPr>
          <p:cNvPr id="4" name="CasellaDiTesto 3">
            <a:extLst>
              <a:ext uri="{FF2B5EF4-FFF2-40B4-BE49-F238E27FC236}">
                <a16:creationId xmlns:a16="http://schemas.microsoft.com/office/drawing/2014/main" id="{E31D7655-06F8-2967-9A94-376FEBD824C2}"/>
              </a:ext>
            </a:extLst>
          </p:cNvPr>
          <p:cNvSpPr txBox="1"/>
          <p:nvPr/>
        </p:nvSpPr>
        <p:spPr>
          <a:xfrm>
            <a:off x="395908" y="782230"/>
            <a:ext cx="11397006" cy="984885"/>
          </a:xfrm>
          <a:prstGeom prst="rect">
            <a:avLst/>
          </a:prstGeom>
          <a:noFill/>
        </p:spPr>
        <p:txBody>
          <a:bodyPr wrap="square">
            <a:spAutoFit/>
          </a:bodyPr>
          <a:lstStyle/>
          <a:p>
            <a:pPr algn="ctr"/>
            <a:r>
              <a:rPr lang="it-IT" b="1" dirty="0"/>
              <a:t>Crioterapia e compressione </a:t>
            </a:r>
            <a:r>
              <a:rPr lang="it-IT" dirty="0"/>
              <a:t>Una metanalisi conclude che la crioterapia associata alla compressione sembrerebbe più utile nel ridurre il gonfiore in prima e seconda giornata postoperatoria e il dolore nella seconda e terza, ma </a:t>
            </a:r>
            <a:r>
              <a:rPr lang="it-IT" sz="2000" b="1" dirty="0"/>
              <a:t>né la sola crioterapia né l’associazione con la compressione risultano utili dal terzo giorno postoperatorio in poi.</a:t>
            </a:r>
            <a:r>
              <a:rPr lang="it-IT" b="1" dirty="0"/>
              <a:t>  </a:t>
            </a:r>
          </a:p>
        </p:txBody>
      </p:sp>
      <p:sp>
        <p:nvSpPr>
          <p:cNvPr id="6" name="CasellaDiTesto 5">
            <a:extLst>
              <a:ext uri="{FF2B5EF4-FFF2-40B4-BE49-F238E27FC236}">
                <a16:creationId xmlns:a16="http://schemas.microsoft.com/office/drawing/2014/main" id="{32239FDD-C9EE-289F-3BCA-EB8CFCADC64B}"/>
              </a:ext>
            </a:extLst>
          </p:cNvPr>
          <p:cNvSpPr txBox="1"/>
          <p:nvPr/>
        </p:nvSpPr>
        <p:spPr>
          <a:xfrm>
            <a:off x="329912" y="2944937"/>
            <a:ext cx="11528997" cy="1815882"/>
          </a:xfrm>
          <a:prstGeom prst="rect">
            <a:avLst/>
          </a:prstGeom>
          <a:noFill/>
        </p:spPr>
        <p:txBody>
          <a:bodyPr wrap="square">
            <a:spAutoFit/>
          </a:bodyPr>
          <a:lstStyle/>
          <a:p>
            <a:pPr algn="ctr"/>
            <a:r>
              <a:rPr lang="it-IT" b="1" dirty="0" err="1"/>
              <a:t>Continuos</a:t>
            </a:r>
            <a:r>
              <a:rPr lang="it-IT" b="1" dirty="0"/>
              <a:t> passive </a:t>
            </a:r>
            <a:r>
              <a:rPr lang="it-IT" b="1" dirty="0" err="1"/>
              <a:t>moviment</a:t>
            </a:r>
            <a:r>
              <a:rPr lang="it-IT" b="1" dirty="0"/>
              <a:t> (CPM) </a:t>
            </a:r>
            <a:r>
              <a:rPr lang="it-IT" dirty="0"/>
              <a:t>In letteratura ci sono pareri discordanti sulla sua efficacia. Harvey </a:t>
            </a:r>
            <a:r>
              <a:rPr lang="it-IT" dirty="0" err="1"/>
              <a:t>at</a:t>
            </a:r>
            <a:r>
              <a:rPr lang="it-IT" dirty="0"/>
              <a:t> al. hanno analizzato 24 </a:t>
            </a:r>
            <a:r>
              <a:rPr lang="it-IT" dirty="0" err="1"/>
              <a:t>RCTs</a:t>
            </a:r>
            <a:r>
              <a:rPr lang="it-IT" dirty="0"/>
              <a:t> per un totale di 1445 pazienti sottoposti a CPM tra il primo e il quarto giorno postoperatorio (da 1.5 a 24 ore) e successiva prosecuzione del trattamento per una durata variabile tra un giorno e 17 giorni. </a:t>
            </a:r>
          </a:p>
          <a:p>
            <a:pPr algn="ctr"/>
            <a:r>
              <a:rPr lang="it-IT" sz="2000" b="1" dirty="0"/>
              <a:t>Lo studio conclude che la CPM non ha effetti a breve termine sul ROM </a:t>
            </a:r>
            <a:r>
              <a:rPr lang="it-IT" dirty="0"/>
              <a:t>(flessione del ginocchio migliorata di circa due gradi- livello moderato di evidenza); </a:t>
            </a:r>
            <a:r>
              <a:rPr lang="it-IT" sz="2000" b="1" dirty="0"/>
              <a:t>non ha effetti a breve termine sul dolore </a:t>
            </a:r>
            <a:r>
              <a:rPr lang="it-IT" dirty="0"/>
              <a:t>(bassi livelli di evidenza) e a medio termine sulla funzione (livello di evidenza moderato) e sulla qualità della vita (livello moderato di evidenza)</a:t>
            </a:r>
            <a:endParaRPr lang="it-IT" b="1" dirty="0"/>
          </a:p>
        </p:txBody>
      </p:sp>
      <p:sp>
        <p:nvSpPr>
          <p:cNvPr id="8" name="CasellaDiTesto 7">
            <a:extLst>
              <a:ext uri="{FF2B5EF4-FFF2-40B4-BE49-F238E27FC236}">
                <a16:creationId xmlns:a16="http://schemas.microsoft.com/office/drawing/2014/main" id="{A2039C59-C38A-D08B-5BEF-E734BEB8EB4C}"/>
              </a:ext>
            </a:extLst>
          </p:cNvPr>
          <p:cNvSpPr txBox="1"/>
          <p:nvPr/>
        </p:nvSpPr>
        <p:spPr>
          <a:xfrm>
            <a:off x="395883" y="2589797"/>
            <a:ext cx="11528997" cy="3970318"/>
          </a:xfrm>
          <a:prstGeom prst="rect">
            <a:avLst/>
          </a:prstGeom>
          <a:solidFill>
            <a:schemeClr val="bg2"/>
          </a:solidFill>
        </p:spPr>
        <p:txBody>
          <a:bodyPr wrap="square">
            <a:spAutoFit/>
          </a:bodyPr>
          <a:lstStyle/>
          <a:p>
            <a:pPr algn="ctr"/>
            <a:r>
              <a:rPr lang="it-IT" b="1" dirty="0"/>
              <a:t>Deficit di forza dopo l’intervento di artroprotesi di ginocchio </a:t>
            </a:r>
            <a:r>
              <a:rPr lang="it-IT" dirty="0"/>
              <a:t>Si è ipotizzato che possano essere coinvolti anche i muscoli </a:t>
            </a:r>
            <a:r>
              <a:rPr lang="it-IT" dirty="0" err="1"/>
              <a:t>ischiocrurali</a:t>
            </a:r>
            <a:r>
              <a:rPr lang="it-IT" dirty="0"/>
              <a:t> e i flessori plantari di caviglia. La riduzione della forza degli </a:t>
            </a:r>
            <a:r>
              <a:rPr lang="it-IT" dirty="0" err="1"/>
              <a:t>ischiocrurali</a:t>
            </a:r>
            <a:r>
              <a:rPr lang="it-IT" dirty="0"/>
              <a:t> associata a quella del quadricipite può influenzare la capacità di mantenere l'equilibrio, in quanto la loro co-contrazione è fondamentale per la propriocezione del ginocchio e la stabilità articolare, inoltre, i flessori plantari della caviglia sono essenziali per sostenere il corpo e raggiungere alte velocità di cammino oltre che nell'effettuare le scale. Tuttavia, la diminuzione della forza del muscolo quadricipite è due o tre volte superiore a quella degli </a:t>
            </a:r>
            <a:r>
              <a:rPr lang="it-IT" dirty="0" err="1"/>
              <a:t>ischiocrurali</a:t>
            </a:r>
            <a:r>
              <a:rPr lang="it-IT" dirty="0"/>
              <a:t>. Moon conclude che </a:t>
            </a:r>
            <a:r>
              <a:rPr lang="it-IT" b="1" dirty="0"/>
              <a:t>i protocolli di riabilitazione dovrebbero concentrarsi sul rafforzamento del quadricipite durante il periodo postoperatorio (3 mesi) e anche dopo i 3 mesi, per ridurre al minimo la differenza di forza muscolare tra i due arti.</a:t>
            </a:r>
            <a:r>
              <a:rPr lang="it-IT" dirty="0"/>
              <a:t> Tale debolezza muscolare è probabilmente responsabile anche degli scarsi risultati funzionali ottenuti a distanza di tempo dall'intervento. </a:t>
            </a:r>
            <a:r>
              <a:rPr lang="it-IT" dirty="0" err="1"/>
              <a:t>Artz</a:t>
            </a:r>
            <a:r>
              <a:rPr lang="it-IT" dirty="0"/>
              <a:t> et al. nella loro review sistematica hanno osservato un miglioramento della funzionalità e del dolore alcuni mesi dopo l'intervento nei pazienti sottoposti a fisioterapia rispetto ai controlli ma tali benefici non persistono a lungo termine. </a:t>
            </a:r>
            <a:r>
              <a:rPr lang="it-IT" dirty="0" err="1"/>
              <a:t>Minns</a:t>
            </a:r>
            <a:r>
              <a:rPr lang="it-IT" dirty="0"/>
              <a:t> Lowe et al. hanno osservato un moderato miglioramento della funzionalità, del range articolare e della qualità della vita a distanza di tre o quattro mesi dall'intervento nei pazienti sottoposti ad esercizi funzionali ma tali effetti </a:t>
            </a:r>
            <a:r>
              <a:rPr lang="it-IT" b="1" dirty="0"/>
              <a:t>non erano più evidenti a distanza di un anno.     </a:t>
            </a:r>
          </a:p>
        </p:txBody>
      </p:sp>
    </p:spTree>
    <p:extLst>
      <p:ext uri="{BB962C8B-B14F-4D97-AF65-F5344CB8AC3E}">
        <p14:creationId xmlns:p14="http://schemas.microsoft.com/office/powerpoint/2010/main" val="3015100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3751850" y="192308"/>
            <a:ext cx="4685122" cy="646331"/>
          </a:xfrm>
          <a:prstGeom prst="rect">
            <a:avLst/>
          </a:prstGeom>
          <a:noFill/>
        </p:spPr>
        <p:txBody>
          <a:bodyPr wrap="square">
            <a:spAutoFit/>
          </a:bodyPr>
          <a:lstStyle/>
          <a:p>
            <a:pPr algn="ctr">
              <a:defRPr sz="3600" b="1" i="0">
                <a:solidFill>
                  <a:srgbClr val="0A1F44"/>
                </a:solidFill>
                <a:latin typeface="Roboto"/>
              </a:defRPr>
            </a:pPr>
            <a:r>
              <a:rPr sz="3600" dirty="0" err="1"/>
              <a:t>Conclusioni</a:t>
            </a:r>
            <a:endParaRPr sz="3600" dirty="0"/>
          </a:p>
        </p:txBody>
      </p:sp>
      <p:sp>
        <p:nvSpPr>
          <p:cNvPr id="3" name="TextBox 2"/>
          <p:cNvSpPr txBox="1"/>
          <p:nvPr/>
        </p:nvSpPr>
        <p:spPr>
          <a:xfrm>
            <a:off x="914335" y="1806268"/>
            <a:ext cx="10360152" cy="461665"/>
          </a:xfrm>
          <a:prstGeom prst="rect">
            <a:avLst/>
          </a:prstGeom>
          <a:noFill/>
        </p:spPr>
        <p:txBody>
          <a:bodyPr wrap="square">
            <a:spAutoFit/>
          </a:bodyPr>
          <a:lstStyle/>
          <a:p>
            <a:pPr algn="ctr">
              <a:defRPr sz="2400" b="0" i="0">
                <a:solidFill>
                  <a:srgbClr val="0A1F44"/>
                </a:solidFill>
                <a:latin typeface="Open Sans"/>
              </a:defRPr>
            </a:pPr>
            <a:r>
              <a:rPr lang="it-IT" sz="2400" b="1" dirty="0"/>
              <a:t>Inizio precoce              </a:t>
            </a:r>
            <a:r>
              <a:rPr sz="2400" b="1" dirty="0" err="1"/>
              <a:t>Progressione</a:t>
            </a:r>
            <a:r>
              <a:rPr sz="2400" b="1" dirty="0"/>
              <a:t> </a:t>
            </a:r>
            <a:r>
              <a:rPr lang="it-IT" sz="2400" b="1" dirty="0"/>
              <a:t>           </a:t>
            </a:r>
            <a:r>
              <a:rPr sz="2400" b="1" dirty="0"/>
              <a:t> </a:t>
            </a:r>
            <a:r>
              <a:rPr lang="it-IT" sz="2400" b="1" dirty="0"/>
              <a:t>  </a:t>
            </a:r>
            <a:r>
              <a:rPr sz="2400" b="1" dirty="0" err="1"/>
              <a:t>Personalizzazione</a:t>
            </a:r>
            <a:endParaRPr sz="2400" b="1" dirty="0"/>
          </a:p>
        </p:txBody>
      </p:sp>
      <p:cxnSp>
        <p:nvCxnSpPr>
          <p:cNvPr id="6" name="Connettore 2 5">
            <a:extLst>
              <a:ext uri="{FF2B5EF4-FFF2-40B4-BE49-F238E27FC236}">
                <a16:creationId xmlns:a16="http://schemas.microsoft.com/office/drawing/2014/main" id="{98F0148A-EC26-513F-0FBE-A80EDC492F75}"/>
              </a:ext>
            </a:extLst>
          </p:cNvPr>
          <p:cNvCxnSpPr>
            <a:cxnSpLocks/>
          </p:cNvCxnSpPr>
          <p:nvPr/>
        </p:nvCxnSpPr>
        <p:spPr>
          <a:xfrm flipV="1">
            <a:off x="3855563" y="2037100"/>
            <a:ext cx="820132" cy="942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Connettore 2 9">
            <a:extLst>
              <a:ext uri="{FF2B5EF4-FFF2-40B4-BE49-F238E27FC236}">
                <a16:creationId xmlns:a16="http://schemas.microsoft.com/office/drawing/2014/main" id="{DA3FD748-6170-A5DE-611A-3DEE1535BE4C}"/>
              </a:ext>
            </a:extLst>
          </p:cNvPr>
          <p:cNvCxnSpPr>
            <a:cxnSpLocks/>
          </p:cNvCxnSpPr>
          <p:nvPr/>
        </p:nvCxnSpPr>
        <p:spPr>
          <a:xfrm>
            <a:off x="6872140" y="2046527"/>
            <a:ext cx="923827"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2" name="CasellaDiTesto 11">
            <a:extLst>
              <a:ext uri="{FF2B5EF4-FFF2-40B4-BE49-F238E27FC236}">
                <a16:creationId xmlns:a16="http://schemas.microsoft.com/office/drawing/2014/main" id="{0ADCDAA6-FB8F-8B4F-08CB-8E39C3828EAC}"/>
              </a:ext>
            </a:extLst>
          </p:cNvPr>
          <p:cNvSpPr txBox="1"/>
          <p:nvPr/>
        </p:nvSpPr>
        <p:spPr>
          <a:xfrm>
            <a:off x="4777209" y="5560665"/>
            <a:ext cx="2492990" cy="769441"/>
          </a:xfrm>
          <a:prstGeom prst="rect">
            <a:avLst/>
          </a:prstGeom>
          <a:solidFill>
            <a:srgbClr val="FFC000"/>
          </a:solidFill>
          <a:ln>
            <a:solidFill>
              <a:schemeClr val="tx1"/>
            </a:solidFill>
          </a:ln>
        </p:spPr>
        <p:txBody>
          <a:bodyPr wrap="none" rtlCol="0">
            <a:spAutoFit/>
          </a:bodyPr>
          <a:lstStyle/>
          <a:p>
            <a:r>
              <a:rPr lang="it-IT" sz="4400" b="1" dirty="0"/>
              <a:t>EVIDENZE</a:t>
            </a:r>
          </a:p>
        </p:txBody>
      </p:sp>
      <p:cxnSp>
        <p:nvCxnSpPr>
          <p:cNvPr id="16" name="Connettore 2 15">
            <a:extLst>
              <a:ext uri="{FF2B5EF4-FFF2-40B4-BE49-F238E27FC236}">
                <a16:creationId xmlns:a16="http://schemas.microsoft.com/office/drawing/2014/main" id="{7A3B3A13-1735-5E8B-57F1-A6BD180A8B0D}"/>
              </a:ext>
            </a:extLst>
          </p:cNvPr>
          <p:cNvCxnSpPr>
            <a:cxnSpLocks/>
            <a:stCxn id="12" idx="0"/>
          </p:cNvCxnSpPr>
          <p:nvPr/>
        </p:nvCxnSpPr>
        <p:spPr>
          <a:xfrm flipH="1" flipV="1">
            <a:off x="2573517" y="2267933"/>
            <a:ext cx="3450187" cy="329273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8" name="Connettore 2 17">
            <a:extLst>
              <a:ext uri="{FF2B5EF4-FFF2-40B4-BE49-F238E27FC236}">
                <a16:creationId xmlns:a16="http://schemas.microsoft.com/office/drawing/2014/main" id="{8925753C-6547-C494-C7A8-29E6060ECD96}"/>
              </a:ext>
            </a:extLst>
          </p:cNvPr>
          <p:cNvCxnSpPr>
            <a:stCxn id="12" idx="0"/>
            <a:endCxn id="3" idx="2"/>
          </p:cNvCxnSpPr>
          <p:nvPr/>
        </p:nvCxnSpPr>
        <p:spPr>
          <a:xfrm flipV="1">
            <a:off x="6023704" y="2267933"/>
            <a:ext cx="70707" cy="329273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0" name="Connettore 2 19">
            <a:extLst>
              <a:ext uri="{FF2B5EF4-FFF2-40B4-BE49-F238E27FC236}">
                <a16:creationId xmlns:a16="http://schemas.microsoft.com/office/drawing/2014/main" id="{C7EE5665-0652-C8E8-C2E1-43DA97E8CBDF}"/>
              </a:ext>
            </a:extLst>
          </p:cNvPr>
          <p:cNvCxnSpPr>
            <a:cxnSpLocks/>
            <a:stCxn id="12" idx="0"/>
          </p:cNvCxnSpPr>
          <p:nvPr/>
        </p:nvCxnSpPr>
        <p:spPr>
          <a:xfrm flipV="1">
            <a:off x="6023704" y="2277360"/>
            <a:ext cx="2988321" cy="3283305"/>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1" name="CasellaDiTesto 20">
            <a:extLst>
              <a:ext uri="{FF2B5EF4-FFF2-40B4-BE49-F238E27FC236}">
                <a16:creationId xmlns:a16="http://schemas.microsoft.com/office/drawing/2014/main" id="{68ECF86B-89EF-6528-6184-48A7CADD6BF1}"/>
              </a:ext>
            </a:extLst>
          </p:cNvPr>
          <p:cNvSpPr txBox="1"/>
          <p:nvPr/>
        </p:nvSpPr>
        <p:spPr>
          <a:xfrm>
            <a:off x="2433742" y="3025689"/>
            <a:ext cx="6877973" cy="1200329"/>
          </a:xfrm>
          <a:prstGeom prst="rect">
            <a:avLst/>
          </a:prstGeom>
          <a:solidFill>
            <a:srgbClr val="FFC000"/>
          </a:solidFill>
          <a:ln>
            <a:solidFill>
              <a:schemeClr val="tx1"/>
            </a:solidFill>
          </a:ln>
        </p:spPr>
        <p:txBody>
          <a:bodyPr wrap="none" rtlCol="0">
            <a:spAutoFit/>
          </a:bodyPr>
          <a:lstStyle/>
          <a:p>
            <a:pPr algn="ctr"/>
            <a:r>
              <a:rPr lang="it-IT" sz="3600" b="1" i="1" dirty="0">
                <a:effectLst>
                  <a:outerShdw blurRad="38100" dist="38100" dir="2700000" algn="tl">
                    <a:srgbClr val="000000">
                      <a:alpha val="43137"/>
                    </a:srgbClr>
                  </a:outerShdw>
                </a:effectLst>
              </a:rPr>
              <a:t>PROGRAMMA DI MANTENIMENTO</a:t>
            </a:r>
          </a:p>
          <a:p>
            <a:pPr algn="ctr"/>
            <a:r>
              <a:rPr lang="it-IT" sz="3600" b="1" i="1" dirty="0">
                <a:effectLst>
                  <a:outerShdw blurRad="38100" dist="38100" dir="2700000" algn="tl">
                    <a:srgbClr val="000000">
                      <a:alpha val="43137"/>
                    </a:srgbClr>
                  </a:outerShdw>
                </a:effectLst>
              </a:rPr>
              <a:t> POST RIABILITAZIONE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472560" y="380850"/>
            <a:ext cx="4824536" cy="2862322"/>
          </a:xfrm>
          <a:prstGeom prst="rect">
            <a:avLst/>
          </a:prstGeom>
          <a:effectLst/>
        </p:spPr>
        <p:txBody>
          <a:bodyPr wrap="square">
            <a:spAutoFit/>
          </a:bodyPr>
          <a:lstStyle/>
          <a:p>
            <a:pPr algn="ctr"/>
            <a:r>
              <a:rPr lang="it-IT" sz="2000" b="1" dirty="0">
                <a:cs typeface="Arial" panose="020B0604020202020204" pitchFamily="34" charset="0"/>
              </a:rPr>
              <a:t>E' principalmente un'articolazione ad un solo grado di libertà , la flesso-estensione</a:t>
            </a:r>
            <a:r>
              <a:rPr lang="it-IT" sz="2000" dirty="0">
                <a:cs typeface="Arial" panose="020B0604020202020204" pitchFamily="34" charset="0"/>
              </a:rPr>
              <a:t>. Il ginocchio lavora essenzialmente in compressione, sotto l'azione della gravità</a:t>
            </a:r>
          </a:p>
          <a:p>
            <a:pPr algn="ctr"/>
            <a:r>
              <a:rPr lang="it-IT" sz="2000" dirty="0">
                <a:cs typeface="Arial" panose="020B0604020202020204" pitchFamily="34" charset="0"/>
              </a:rPr>
              <a:t> L'articolazione del ginocchio prevede però anche un secondo grado di libertà accessorio: </a:t>
            </a:r>
            <a:r>
              <a:rPr lang="it-IT" sz="2000" b="1" dirty="0">
                <a:cs typeface="Arial" panose="020B0604020202020204" pitchFamily="34" charset="0"/>
              </a:rPr>
              <a:t>la rotazione sull'asse longitudinale della gamba, che si verifica solo quando è flesso</a:t>
            </a:r>
            <a:endParaRPr lang="it-IT" sz="2000" dirty="0">
              <a:cs typeface="Arial" panose="020B0604020202020204" pitchFamily="34" charset="0"/>
            </a:endParaRPr>
          </a:p>
        </p:txBody>
      </p:sp>
      <p:sp>
        <p:nvSpPr>
          <p:cNvPr id="5" name="Rettangolo 4"/>
          <p:cNvSpPr/>
          <p:nvPr/>
        </p:nvSpPr>
        <p:spPr>
          <a:xfrm>
            <a:off x="859059" y="4275753"/>
            <a:ext cx="10116769" cy="2123658"/>
          </a:xfrm>
          <a:prstGeom prst="rect">
            <a:avLst/>
          </a:prstGeom>
          <a:effectLst/>
        </p:spPr>
        <p:txBody>
          <a:bodyPr wrap="square">
            <a:spAutoFit/>
          </a:bodyPr>
          <a:lstStyle/>
          <a:p>
            <a:pPr algn="ctr"/>
            <a:r>
              <a:rPr lang="it-IT" sz="2000" dirty="0">
                <a:cs typeface="Arial" panose="020B0604020202020204" pitchFamily="34" charset="0"/>
              </a:rPr>
              <a:t> Meccanicamente l'articolazione del ginocchio deve conciliare due imperativi contraddittori: </a:t>
            </a:r>
            <a:r>
              <a:rPr lang="it-IT" sz="2000" b="1" dirty="0">
                <a:cs typeface="Arial" panose="020B0604020202020204" pitchFamily="34" charset="0"/>
              </a:rPr>
              <a:t> </a:t>
            </a:r>
            <a:r>
              <a:rPr lang="it-IT" sz="2400" b="1" dirty="0">
                <a:cs typeface="Arial" panose="020B0604020202020204" pitchFamily="34" charset="0"/>
              </a:rPr>
              <a:t>possedere una grande stabilità in estensione completa</a:t>
            </a:r>
            <a:r>
              <a:rPr lang="it-IT" sz="2000" dirty="0">
                <a:cs typeface="Arial" panose="020B0604020202020204" pitchFamily="34" charset="0"/>
              </a:rPr>
              <a:t>, posizione nella quale il ginocchio è sottoposto a importanti forze dovute al peso del corpo ed alla lunghezza dei bracci di leva;</a:t>
            </a:r>
            <a:r>
              <a:rPr lang="it-IT" sz="2400" b="1" dirty="0">
                <a:cs typeface="Arial" panose="020B0604020202020204" pitchFamily="34" charset="0"/>
              </a:rPr>
              <a:t> acquistare una grande mobilità a partire da un determinato angolo di flessione</a:t>
            </a:r>
            <a:r>
              <a:rPr lang="it-IT" sz="2000" dirty="0">
                <a:cs typeface="Arial" panose="020B0604020202020204" pitchFamily="34" charset="0"/>
              </a:rPr>
              <a:t>, mobilità necessaria per la corsa e per un ottimale appoggio del piede in rapporto alle irregolarità del terreno.</a:t>
            </a:r>
          </a:p>
        </p:txBody>
      </p:sp>
      <p:pic>
        <p:nvPicPr>
          <p:cNvPr id="2" name="Cinematica del ginocchio.wmv"/>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512294" y="438422"/>
            <a:ext cx="3944755" cy="2958566"/>
          </a:xfrm>
          <a:prstGeom prst="rect">
            <a:avLst/>
          </a:prstGeom>
        </p:spPr>
      </p:pic>
    </p:spTree>
    <p:extLst>
      <p:ext uri="{BB962C8B-B14F-4D97-AF65-F5344CB8AC3E}">
        <p14:creationId xmlns:p14="http://schemas.microsoft.com/office/powerpoint/2010/main" val="4038897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040"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repeatCount="indefinite" fill="hold" display="0">
                  <p:stCondLst>
                    <p:cond delay="indefinite"/>
                  </p:stCondLst>
                </p:cTn>
                <p:tgtEl>
                  <p:spTgt spid="2"/>
                </p:tgtEl>
              </p:cMediaNode>
            </p:video>
            <p:seq concurrent="1" nextAc="seek">
              <p:cTn id="13" restart="whenNotActive" fill="hold" evtFilter="cancelBubble" nodeType="interactiveSeq">
                <p:stCondLst>
                  <p:cond evt="onClick" delay="0">
                    <p:tgtEl>
                      <p:spTgt spid="2"/>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2"/>
                                        </p:tgtEl>
                                      </p:cBhvr>
                                    </p:cmd>
                                  </p:childTnLst>
                                </p:cTn>
                              </p:par>
                            </p:childTnLst>
                          </p:cTn>
                        </p:par>
                      </p:childTnLst>
                    </p:cTn>
                  </p:par>
                </p:childTnLst>
              </p:cTn>
              <p:nextCondLst>
                <p:cond evt="onClick" delay="0">
                  <p:tgtEl>
                    <p:spTgt spid="2"/>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rot="20219734">
            <a:off x="-201394" y="2523537"/>
            <a:ext cx="12426800" cy="1015663"/>
          </a:xfrm>
          <a:prstGeom prst="rect">
            <a:avLst/>
          </a:prstGeom>
          <a:solidFill>
            <a:srgbClr val="FFC000"/>
          </a:solidFill>
          <a:effectLst>
            <a:outerShdw blurRad="50800" dist="50800" dir="5400000" algn="ctr" rotWithShape="0">
              <a:schemeClr val="tx2">
                <a:lumMod val="60000"/>
                <a:lumOff val="40000"/>
              </a:schemeClr>
            </a:outerShdw>
          </a:effectLst>
        </p:spPr>
        <p:txBody>
          <a:bodyPr wrap="none" lIns="91440" tIns="45720" rIns="91440" bIns="45720">
            <a:spAutoFit/>
          </a:bodyPr>
          <a:lstStyle/>
          <a:p>
            <a:pPr algn="ctr"/>
            <a:r>
              <a:rPr lang="it-IT" sz="6000" b="1" i="1" dirty="0">
                <a:ln w="17780" cmpd="sng">
                  <a:solidFill>
                    <a:srgbClr val="FFFFFF"/>
                  </a:solidFill>
                  <a:prstDash val="solid"/>
                  <a:miter lim="800000"/>
                </a:ln>
                <a:effectLst>
                  <a:outerShdw blurRad="38100" dist="38100" dir="2700000" algn="tl">
                    <a:srgbClr val="000000">
                      <a:alpha val="43137"/>
                    </a:srgbClr>
                  </a:outerShdw>
                </a:effectLst>
                <a:latin typeface="Kristen ITC" panose="03050502040202030202" pitchFamily="66" charset="0"/>
              </a:rPr>
              <a:t>GRAZIE PER L’ATTENZIONE</a:t>
            </a:r>
          </a:p>
        </p:txBody>
      </p:sp>
      <p:pic>
        <p:nvPicPr>
          <p:cNvPr id="3074" name="Picture 2" descr="C:\Users\MFB\AppData\Local\Microsoft\Windows\INetCache\IE\EWKR7MEI\MM900283638[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671866" y="2396014"/>
            <a:ext cx="2880319" cy="4084035"/>
          </a:xfrm>
          <a:prstGeom prst="rect">
            <a:avLst/>
          </a:prstGeom>
          <a:noFill/>
          <a:extLst>
            <a:ext uri="{909E8E84-426E-40DD-AFC4-6F175D3DCCD1}">
              <a14:hiddenFill xmlns:a14="http://schemas.microsoft.com/office/drawing/2010/main">
                <a:solidFill>
                  <a:srgbClr val="FFFFFF"/>
                </a:solidFill>
              </a14:hiddenFill>
            </a:ext>
          </a:extLst>
        </p:spPr>
      </p:pic>
      <p:pic>
        <p:nvPicPr>
          <p:cNvPr id="3" name="Immagine 2">
            <a:extLst>
              <a:ext uri="{FF2B5EF4-FFF2-40B4-BE49-F238E27FC236}">
                <a16:creationId xmlns:a16="http://schemas.microsoft.com/office/drawing/2014/main" id="{2B3D3846-F112-E4E7-4371-54B7CB451186}"/>
              </a:ext>
            </a:extLst>
          </p:cNvPr>
          <p:cNvPicPr>
            <a:picLocks noChangeAspect="1"/>
          </p:cNvPicPr>
          <p:nvPr/>
        </p:nvPicPr>
        <p:blipFill>
          <a:blip r:embed="rId3"/>
          <a:stretch>
            <a:fillRect/>
          </a:stretch>
        </p:blipFill>
        <p:spPr>
          <a:xfrm>
            <a:off x="949835" y="431521"/>
            <a:ext cx="1993565" cy="3072650"/>
          </a:xfrm>
          <a:prstGeom prst="rect">
            <a:avLst/>
          </a:prstGeom>
        </p:spPr>
      </p:pic>
    </p:spTree>
    <p:extLst>
      <p:ext uri="{BB962C8B-B14F-4D97-AF65-F5344CB8AC3E}">
        <p14:creationId xmlns:p14="http://schemas.microsoft.com/office/powerpoint/2010/main" val="1753419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56446" y="543128"/>
            <a:ext cx="5994535" cy="4708981"/>
          </a:xfrm>
          <a:prstGeom prst="rect">
            <a:avLst/>
          </a:prstGeom>
          <a:effectLst/>
        </p:spPr>
        <p:txBody>
          <a:bodyPr wrap="square">
            <a:spAutoFit/>
          </a:bodyPr>
          <a:lstStyle/>
          <a:p>
            <a:pPr algn="ctr"/>
            <a:r>
              <a:rPr lang="it-IT" sz="2000" b="1" dirty="0">
                <a:latin typeface="Arial" panose="020B0604020202020204" pitchFamily="34" charset="0"/>
                <a:cs typeface="Arial" panose="020B0604020202020204" pitchFamily="34" charset="0"/>
              </a:rPr>
              <a:t>• Le forze in direzione dell’asse della tibia resistono alla compenetrazione delle ossa o alla loro distrazione</a:t>
            </a:r>
          </a:p>
          <a:p>
            <a:pPr algn="ctr"/>
            <a:endParaRPr lang="it-IT" sz="2000" b="1" dirty="0">
              <a:latin typeface="Arial" panose="020B0604020202020204" pitchFamily="34" charset="0"/>
              <a:cs typeface="Arial" panose="020B0604020202020204" pitchFamily="34" charset="0"/>
            </a:endParaRPr>
          </a:p>
          <a:p>
            <a:pPr algn="ctr"/>
            <a:r>
              <a:rPr lang="it-IT" sz="2000" b="1" dirty="0">
                <a:latin typeface="Arial" panose="020B0604020202020204" pitchFamily="34" charset="0"/>
                <a:cs typeface="Arial" panose="020B0604020202020204" pitchFamily="34" charset="0"/>
              </a:rPr>
              <a:t>• Le forze nella direzione anteroposteriore e/o mediolaterale resistono (o inducono) traslazioni</a:t>
            </a:r>
          </a:p>
          <a:p>
            <a:pPr algn="ctr"/>
            <a:endParaRPr lang="it-IT" sz="2000" b="1" dirty="0">
              <a:latin typeface="Arial" panose="020B0604020202020204" pitchFamily="34" charset="0"/>
              <a:cs typeface="Arial" panose="020B0604020202020204" pitchFamily="34" charset="0"/>
            </a:endParaRPr>
          </a:p>
          <a:p>
            <a:pPr algn="ctr"/>
            <a:r>
              <a:rPr lang="it-IT" sz="2000" b="1" dirty="0">
                <a:latin typeface="Arial" panose="020B0604020202020204" pitchFamily="34" charset="0"/>
                <a:cs typeface="Arial" panose="020B0604020202020204" pitchFamily="34" charset="0"/>
              </a:rPr>
              <a:t>• La coppia intorno all’asse </a:t>
            </a:r>
            <a:r>
              <a:rPr lang="it-IT" sz="2000" b="1" dirty="0" err="1">
                <a:latin typeface="Arial" panose="020B0604020202020204" pitchFamily="34" charset="0"/>
                <a:cs typeface="Arial" panose="020B0604020202020204" pitchFamily="34" charset="0"/>
              </a:rPr>
              <a:t>mediolaterale</a:t>
            </a:r>
            <a:r>
              <a:rPr lang="it-IT" sz="2000" b="1" dirty="0">
                <a:latin typeface="Arial" panose="020B0604020202020204" pitchFamily="34" charset="0"/>
                <a:cs typeface="Arial" panose="020B0604020202020204" pitchFamily="34" charset="0"/>
              </a:rPr>
              <a:t> resiste alla (o induce) flessione ed estensione</a:t>
            </a:r>
          </a:p>
          <a:p>
            <a:pPr algn="ctr"/>
            <a:endParaRPr lang="it-IT" sz="2000" b="1" dirty="0">
              <a:latin typeface="Arial" panose="020B0604020202020204" pitchFamily="34" charset="0"/>
              <a:cs typeface="Arial" panose="020B0604020202020204" pitchFamily="34" charset="0"/>
            </a:endParaRPr>
          </a:p>
          <a:p>
            <a:pPr algn="ctr"/>
            <a:r>
              <a:rPr lang="it-IT" sz="2000" b="1" dirty="0">
                <a:latin typeface="Arial" panose="020B0604020202020204" pitchFamily="34" charset="0"/>
                <a:cs typeface="Arial" panose="020B0604020202020204" pitchFamily="34" charset="0"/>
              </a:rPr>
              <a:t>• La </a:t>
            </a:r>
            <a:r>
              <a:rPr lang="it-IT" sz="2000" b="1" dirty="0">
                <a:cs typeface="Arial" panose="020B0604020202020204" pitchFamily="34" charset="0"/>
              </a:rPr>
              <a:t>coppia</a:t>
            </a:r>
            <a:r>
              <a:rPr lang="it-IT" sz="2000" b="1" dirty="0">
                <a:latin typeface="Arial" panose="020B0604020202020204" pitchFamily="34" charset="0"/>
                <a:cs typeface="Arial" panose="020B0604020202020204" pitchFamily="34" charset="0"/>
              </a:rPr>
              <a:t> intorno all’asse anteroposteriore resiste alla (o induce) adduzione e abduzione</a:t>
            </a:r>
          </a:p>
          <a:p>
            <a:pPr algn="ctr"/>
            <a:endParaRPr lang="it-IT" sz="2000" b="1" dirty="0">
              <a:latin typeface="Arial" panose="020B0604020202020204" pitchFamily="34" charset="0"/>
              <a:cs typeface="Arial" panose="020B0604020202020204" pitchFamily="34" charset="0"/>
            </a:endParaRPr>
          </a:p>
          <a:p>
            <a:pPr algn="ctr"/>
            <a:r>
              <a:rPr lang="it-IT" sz="2000" b="1" dirty="0">
                <a:latin typeface="Arial" panose="020B0604020202020204" pitchFamily="34" charset="0"/>
                <a:cs typeface="Arial" panose="020B0604020202020204" pitchFamily="34" charset="0"/>
              </a:rPr>
              <a:t>• La coppia intorno all’asse della tibia resiste alla (o induce) rotazione mediale o laterale</a:t>
            </a:r>
          </a:p>
        </p:txBody>
      </p:sp>
      <p:pic>
        <p:nvPicPr>
          <p:cNvPr id="3074" name="Picture 2"/>
          <p:cNvPicPr>
            <a:picLocks noChangeAspect="1" noChangeArrowheads="1"/>
          </p:cNvPicPr>
          <p:nvPr/>
        </p:nvPicPr>
        <p:blipFill>
          <a:blip r:embed="rId2" cstate="print"/>
          <a:srcRect/>
          <a:stretch>
            <a:fillRect/>
          </a:stretch>
        </p:blipFill>
        <p:spPr bwMode="auto">
          <a:xfrm>
            <a:off x="6415166" y="1772816"/>
            <a:ext cx="4000528" cy="3084478"/>
          </a:xfrm>
          <a:prstGeom prst="rect">
            <a:avLst/>
          </a:prstGeom>
          <a:noFill/>
          <a:ln w="9525">
            <a:noFill/>
            <a:miter lim="800000"/>
            <a:headEnd/>
            <a:tailEnd/>
          </a:ln>
        </p:spPr>
      </p:pic>
      <p:sp>
        <p:nvSpPr>
          <p:cNvPr id="4" name="Rettangolo 3"/>
          <p:cNvSpPr/>
          <p:nvPr/>
        </p:nvSpPr>
        <p:spPr>
          <a:xfrm>
            <a:off x="6737355" y="285729"/>
            <a:ext cx="3356153" cy="1200329"/>
          </a:xfrm>
          <a:prstGeom prst="rect">
            <a:avLst/>
          </a:prstGeom>
          <a:effectLst/>
        </p:spPr>
        <p:txBody>
          <a:bodyPr wrap="square">
            <a:spAutoFit/>
          </a:bodyPr>
          <a:lstStyle/>
          <a:p>
            <a:pPr algn="ctr"/>
            <a:r>
              <a:rPr lang="it-IT" sz="3600" b="1" dirty="0">
                <a:latin typeface="+mj-lt"/>
              </a:rPr>
              <a:t>Carichi sul </a:t>
            </a:r>
          </a:p>
          <a:p>
            <a:pPr algn="ctr"/>
            <a:r>
              <a:rPr lang="it-IT" sz="3600" b="1" dirty="0">
                <a:latin typeface="+mj-lt"/>
              </a:rPr>
              <a:t>ginocchio</a:t>
            </a:r>
          </a:p>
        </p:txBody>
      </p:sp>
      <p:cxnSp>
        <p:nvCxnSpPr>
          <p:cNvPr id="6" name="Connettore 2 5"/>
          <p:cNvCxnSpPr>
            <a:cxnSpLocks/>
          </p:cNvCxnSpPr>
          <p:nvPr/>
        </p:nvCxnSpPr>
        <p:spPr>
          <a:xfrm>
            <a:off x="4968057" y="1364027"/>
            <a:ext cx="3070571" cy="1128869"/>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0" name="Connettore 2 9"/>
          <p:cNvCxnSpPr>
            <a:cxnSpLocks/>
          </p:cNvCxnSpPr>
          <p:nvPr/>
        </p:nvCxnSpPr>
        <p:spPr>
          <a:xfrm>
            <a:off x="5665784" y="2417520"/>
            <a:ext cx="1464479" cy="545693"/>
          </a:xfrm>
          <a:prstGeom prst="straightConnector1">
            <a:avLst/>
          </a:prstGeom>
          <a:ln>
            <a:solidFill>
              <a:srgbClr val="FF0000"/>
            </a:solidFill>
            <a:tailEnd type="arrow"/>
          </a:ln>
        </p:spPr>
        <p:style>
          <a:lnRef idx="3">
            <a:schemeClr val="accent4"/>
          </a:lnRef>
          <a:fillRef idx="0">
            <a:schemeClr val="accent4"/>
          </a:fillRef>
          <a:effectRef idx="2">
            <a:schemeClr val="accent4"/>
          </a:effectRef>
          <a:fontRef idx="minor">
            <a:schemeClr val="tx1"/>
          </a:fontRef>
        </p:style>
      </p:cxnSp>
      <p:cxnSp>
        <p:nvCxnSpPr>
          <p:cNvPr id="12" name="Connettore 2 11"/>
          <p:cNvCxnSpPr>
            <a:cxnSpLocks/>
          </p:cNvCxnSpPr>
          <p:nvPr/>
        </p:nvCxnSpPr>
        <p:spPr>
          <a:xfrm>
            <a:off x="5938887" y="3052375"/>
            <a:ext cx="2512979" cy="160601"/>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4" name="Connettore 2 13"/>
          <p:cNvCxnSpPr>
            <a:cxnSpLocks/>
          </p:cNvCxnSpPr>
          <p:nvPr/>
        </p:nvCxnSpPr>
        <p:spPr>
          <a:xfrm flipV="1">
            <a:off x="5773659" y="4143380"/>
            <a:ext cx="2264969" cy="100067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6" name="Connettore 2 15"/>
          <p:cNvCxnSpPr>
            <a:cxnSpLocks/>
          </p:cNvCxnSpPr>
          <p:nvPr/>
        </p:nvCxnSpPr>
        <p:spPr>
          <a:xfrm flipV="1">
            <a:off x="6094412" y="3500438"/>
            <a:ext cx="2357454" cy="393179"/>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13" name="Rettangolo 12">
            <a:extLst>
              <a:ext uri="{FF2B5EF4-FFF2-40B4-BE49-F238E27FC236}">
                <a16:creationId xmlns:a16="http://schemas.microsoft.com/office/drawing/2014/main" id="{2964BDE8-735C-D639-9349-33C56F6988CE}"/>
              </a:ext>
            </a:extLst>
          </p:cNvPr>
          <p:cNvSpPr/>
          <p:nvPr/>
        </p:nvSpPr>
        <p:spPr>
          <a:xfrm rot="20301278">
            <a:off x="47201" y="2612811"/>
            <a:ext cx="12213536" cy="1200329"/>
          </a:xfrm>
          <a:prstGeom prst="rect">
            <a:avLst/>
          </a:prstGeom>
          <a:solidFill>
            <a:srgbClr val="FFFF00"/>
          </a:solidFill>
          <a:ln>
            <a:solidFill>
              <a:schemeClr val="tx1"/>
            </a:solidFill>
          </a:ln>
        </p:spPr>
        <p:txBody>
          <a:bodyPr wrap="none" lIns="91440" tIns="45720" rIns="91440" bIns="45720">
            <a:spAutoFit/>
          </a:bodyPr>
          <a:lstStyle/>
          <a:p>
            <a:pPr algn="ctr"/>
            <a:r>
              <a:rPr lang="it-IT" sz="72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NON SOLO FLESSO ESTENSIONE</a:t>
            </a:r>
          </a:p>
        </p:txBody>
      </p:sp>
    </p:spTree>
    <p:extLst>
      <p:ext uri="{BB962C8B-B14F-4D97-AF65-F5344CB8AC3E}">
        <p14:creationId xmlns:p14="http://schemas.microsoft.com/office/powerpoint/2010/main" val="1590955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2644154" y="286576"/>
            <a:ext cx="6900515" cy="646331"/>
          </a:xfrm>
          <a:prstGeom prst="rect">
            <a:avLst/>
          </a:prstGeom>
          <a:noFill/>
        </p:spPr>
        <p:txBody>
          <a:bodyPr wrap="square">
            <a:spAutoFit/>
          </a:bodyPr>
          <a:lstStyle/>
          <a:p>
            <a:pPr algn="ctr">
              <a:defRPr sz="3600" b="1" i="0">
                <a:solidFill>
                  <a:srgbClr val="0A1F44"/>
                </a:solidFill>
                <a:latin typeface="Roboto"/>
              </a:defRPr>
            </a:pPr>
            <a:r>
              <a:rPr sz="3600" dirty="0"/>
              <a:t>Fasi </a:t>
            </a:r>
            <a:r>
              <a:rPr sz="3600" dirty="0" err="1"/>
              <a:t>della</a:t>
            </a:r>
            <a:r>
              <a:rPr sz="3600" dirty="0"/>
              <a:t> </a:t>
            </a:r>
            <a:r>
              <a:rPr sz="3600" dirty="0" err="1"/>
              <a:t>Riabilitazione</a:t>
            </a:r>
            <a:endParaRPr sz="3600" dirty="0"/>
          </a:p>
        </p:txBody>
      </p:sp>
      <p:sp>
        <p:nvSpPr>
          <p:cNvPr id="3" name="TextBox 2"/>
          <p:cNvSpPr txBox="1"/>
          <p:nvPr/>
        </p:nvSpPr>
        <p:spPr>
          <a:xfrm>
            <a:off x="2177559" y="927617"/>
            <a:ext cx="8022240" cy="461665"/>
          </a:xfrm>
          <a:prstGeom prst="rect">
            <a:avLst/>
          </a:prstGeom>
          <a:noFill/>
        </p:spPr>
        <p:txBody>
          <a:bodyPr wrap="square">
            <a:spAutoFit/>
          </a:bodyPr>
          <a:lstStyle/>
          <a:p>
            <a:pPr algn="ctr">
              <a:defRPr sz="2400" b="0" i="0">
                <a:solidFill>
                  <a:srgbClr val="0A1F44"/>
                </a:solidFill>
                <a:latin typeface="Open Sans"/>
              </a:defRPr>
            </a:pPr>
            <a:r>
              <a:rPr dirty="0"/>
              <a:t>1. Fase acuta (0–2 sett.): </a:t>
            </a:r>
            <a:r>
              <a:rPr dirty="0" err="1"/>
              <a:t>gestione</a:t>
            </a:r>
            <a:r>
              <a:rPr dirty="0"/>
              <a:t> dolore ed edema</a:t>
            </a:r>
          </a:p>
        </p:txBody>
      </p:sp>
      <p:pic>
        <p:nvPicPr>
          <p:cNvPr id="4" name="Immagine 3">
            <a:extLst>
              <a:ext uri="{FF2B5EF4-FFF2-40B4-BE49-F238E27FC236}">
                <a16:creationId xmlns:a16="http://schemas.microsoft.com/office/drawing/2014/main" id="{E2ACFC98-60B9-9EA7-6F21-061AD9299EF0}"/>
              </a:ext>
            </a:extLst>
          </p:cNvPr>
          <p:cNvPicPr>
            <a:picLocks noChangeAspect="1"/>
          </p:cNvPicPr>
          <p:nvPr/>
        </p:nvPicPr>
        <p:blipFill>
          <a:blip r:embed="rId2"/>
          <a:stretch>
            <a:fillRect/>
          </a:stretch>
        </p:blipFill>
        <p:spPr>
          <a:xfrm>
            <a:off x="4838570" y="3465076"/>
            <a:ext cx="3328704" cy="2085013"/>
          </a:xfrm>
          <a:prstGeom prst="rect">
            <a:avLst/>
          </a:prstGeom>
        </p:spPr>
      </p:pic>
      <p:sp>
        <p:nvSpPr>
          <p:cNvPr id="5" name="CasellaDiTesto 4">
            <a:extLst>
              <a:ext uri="{FF2B5EF4-FFF2-40B4-BE49-F238E27FC236}">
                <a16:creationId xmlns:a16="http://schemas.microsoft.com/office/drawing/2014/main" id="{C1A602C8-861E-219C-E940-48268564D847}"/>
              </a:ext>
            </a:extLst>
          </p:cNvPr>
          <p:cNvSpPr txBox="1"/>
          <p:nvPr/>
        </p:nvSpPr>
        <p:spPr>
          <a:xfrm>
            <a:off x="8167274" y="1660357"/>
            <a:ext cx="1759969" cy="461665"/>
          </a:xfrm>
          <a:prstGeom prst="rect">
            <a:avLst/>
          </a:prstGeom>
          <a:noFill/>
        </p:spPr>
        <p:txBody>
          <a:bodyPr wrap="none" rtlCol="0">
            <a:spAutoFit/>
          </a:bodyPr>
          <a:lstStyle/>
          <a:p>
            <a:r>
              <a:rPr lang="it-IT" sz="2400" b="1" dirty="0"/>
              <a:t>Tecarterapia</a:t>
            </a:r>
          </a:p>
        </p:txBody>
      </p:sp>
      <p:sp>
        <p:nvSpPr>
          <p:cNvPr id="6" name="CasellaDiTesto 5">
            <a:extLst>
              <a:ext uri="{FF2B5EF4-FFF2-40B4-BE49-F238E27FC236}">
                <a16:creationId xmlns:a16="http://schemas.microsoft.com/office/drawing/2014/main" id="{00112DB2-6391-9ADC-9171-029DC49EA383}"/>
              </a:ext>
            </a:extLst>
          </p:cNvPr>
          <p:cNvSpPr txBox="1"/>
          <p:nvPr/>
        </p:nvSpPr>
        <p:spPr>
          <a:xfrm>
            <a:off x="6559467" y="2170585"/>
            <a:ext cx="5162227" cy="1264642"/>
          </a:xfrm>
          <a:prstGeom prst="rect">
            <a:avLst/>
          </a:prstGeom>
          <a:noFill/>
        </p:spPr>
        <p:txBody>
          <a:bodyPr wrap="square">
            <a:spAutoFit/>
          </a:bodyPr>
          <a:lstStyle/>
          <a:p>
            <a:pPr algn="ctr">
              <a:lnSpc>
                <a:spcPct val="107000"/>
              </a:lnSpc>
              <a:spcBef>
                <a:spcPts val="1500"/>
              </a:spcBef>
              <a:spcAft>
                <a:spcPts val="1500"/>
              </a:spcAft>
            </a:pPr>
            <a:r>
              <a:rPr lang="it-IT" sz="1800" kern="0" spc="-5" dirty="0">
                <a:solidFill>
                  <a:srgbClr val="000000"/>
                </a:solidFill>
                <a:effectLst/>
                <a:ea typeface="Times New Roman" panose="02020603050405020304" pitchFamily="18" charset="0"/>
                <a:cs typeface="Times New Roman" panose="02020603050405020304" pitchFamily="18" charset="0"/>
              </a:rPr>
              <a:t>La </a:t>
            </a:r>
            <a:r>
              <a:rPr lang="it-IT" sz="1800" kern="0" spc="-5" dirty="0" err="1">
                <a:solidFill>
                  <a:srgbClr val="000000"/>
                </a:solidFill>
                <a:effectLst/>
                <a:ea typeface="Times New Roman" panose="02020603050405020304" pitchFamily="18" charset="0"/>
                <a:cs typeface="Times New Roman" panose="02020603050405020304" pitchFamily="18" charset="0"/>
              </a:rPr>
              <a:t>Tecar</a:t>
            </a:r>
            <a:r>
              <a:rPr lang="it-IT" sz="1800" kern="0" spc="-5" dirty="0">
                <a:solidFill>
                  <a:srgbClr val="000000"/>
                </a:solidFill>
                <a:effectLst/>
                <a:ea typeface="Times New Roman" panose="02020603050405020304" pitchFamily="18" charset="0"/>
                <a:cs typeface="Times New Roman" panose="02020603050405020304" pitchFamily="18" charset="0"/>
              </a:rPr>
              <a:t> si basa sulla stimolazione della </a:t>
            </a:r>
            <a:r>
              <a:rPr lang="it-IT" sz="1800" b="1" kern="0" spc="-5" dirty="0">
                <a:solidFill>
                  <a:srgbClr val="000000"/>
                </a:solidFill>
                <a:effectLst/>
                <a:ea typeface="Times New Roman" panose="02020603050405020304" pitchFamily="18" charset="0"/>
                <a:cs typeface="Times New Roman" panose="02020603050405020304" pitchFamily="18" charset="0"/>
              </a:rPr>
              <a:t>microcircolazione,</a:t>
            </a:r>
            <a:r>
              <a:rPr lang="it-IT" sz="1800" kern="0" spc="-5" dirty="0">
                <a:solidFill>
                  <a:srgbClr val="000000"/>
                </a:solidFill>
                <a:effectLst/>
                <a:ea typeface="Times New Roman" panose="02020603050405020304" pitchFamily="18" charset="0"/>
                <a:cs typeface="Times New Roman" panose="02020603050405020304" pitchFamily="18" charset="0"/>
              </a:rPr>
              <a:t> </a:t>
            </a:r>
            <a:r>
              <a:rPr lang="it-IT" kern="0" spc="-5" dirty="0">
                <a:solidFill>
                  <a:srgbClr val="000000"/>
                </a:solidFill>
                <a:ea typeface="Times New Roman" panose="02020603050405020304" pitchFamily="18" charset="0"/>
                <a:cs typeface="Times New Roman" panose="02020603050405020304" pitchFamily="18" charset="0"/>
              </a:rPr>
              <a:t>la quale è</a:t>
            </a:r>
            <a:r>
              <a:rPr lang="it-IT" sz="1800" kern="0" spc="-5" dirty="0">
                <a:solidFill>
                  <a:srgbClr val="000000"/>
                </a:solidFill>
                <a:effectLst/>
                <a:ea typeface="Times New Roman" panose="02020603050405020304" pitchFamily="18" charset="0"/>
                <a:cs typeface="Times New Roman" panose="02020603050405020304" pitchFamily="18" charset="0"/>
              </a:rPr>
              <a:t> uno dei fattori più importanti per la </a:t>
            </a:r>
            <a:r>
              <a:rPr lang="it-IT" kern="0" spc="-5" dirty="0">
                <a:solidFill>
                  <a:srgbClr val="000000"/>
                </a:solidFill>
                <a:ea typeface="Times New Roman" panose="02020603050405020304" pitchFamily="18" charset="0"/>
                <a:cs typeface="Times New Roman" panose="02020603050405020304" pitchFamily="18" charset="0"/>
              </a:rPr>
              <a:t>  </a:t>
            </a:r>
            <a:r>
              <a:rPr lang="it-IT" sz="1800" kern="0" spc="-5" dirty="0">
                <a:solidFill>
                  <a:srgbClr val="000000"/>
                </a:solidFill>
                <a:effectLst/>
                <a:ea typeface="Times New Roman" panose="02020603050405020304" pitchFamily="18" charset="0"/>
                <a:cs typeface="Times New Roman" panose="02020603050405020304" pitchFamily="18" charset="0"/>
              </a:rPr>
              <a:t>auto-rigenerazione e la auto-riparazione dei tessuti. </a:t>
            </a:r>
          </a:p>
        </p:txBody>
      </p:sp>
      <p:sp>
        <p:nvSpPr>
          <p:cNvPr id="7" name="CasellaDiTesto 6">
            <a:extLst>
              <a:ext uri="{FF2B5EF4-FFF2-40B4-BE49-F238E27FC236}">
                <a16:creationId xmlns:a16="http://schemas.microsoft.com/office/drawing/2014/main" id="{4CAD8BC5-D2CF-27A1-D65C-8A666B8788F5}"/>
              </a:ext>
            </a:extLst>
          </p:cNvPr>
          <p:cNvSpPr txBox="1"/>
          <p:nvPr/>
        </p:nvSpPr>
        <p:spPr>
          <a:xfrm>
            <a:off x="831869" y="1475692"/>
            <a:ext cx="2216376" cy="830997"/>
          </a:xfrm>
          <a:prstGeom prst="rect">
            <a:avLst/>
          </a:prstGeom>
          <a:noFill/>
        </p:spPr>
        <p:txBody>
          <a:bodyPr wrap="none" rtlCol="0">
            <a:spAutoFit/>
          </a:bodyPr>
          <a:lstStyle/>
          <a:p>
            <a:pPr algn="ctr"/>
            <a:r>
              <a:rPr lang="it-IT" sz="2400" b="1" dirty="0"/>
              <a:t>Laserterapia ad </a:t>
            </a:r>
          </a:p>
          <a:p>
            <a:pPr algn="ctr"/>
            <a:r>
              <a:rPr lang="it-IT" sz="2400" b="1" dirty="0"/>
              <a:t>alta potenza</a:t>
            </a:r>
          </a:p>
        </p:txBody>
      </p:sp>
      <p:sp>
        <p:nvSpPr>
          <p:cNvPr id="8" name="CasellaDiTesto 7">
            <a:extLst>
              <a:ext uri="{FF2B5EF4-FFF2-40B4-BE49-F238E27FC236}">
                <a16:creationId xmlns:a16="http://schemas.microsoft.com/office/drawing/2014/main" id="{057DC557-0E75-DFDA-49FD-1AF71C3EF831}"/>
              </a:ext>
            </a:extLst>
          </p:cNvPr>
          <p:cNvSpPr txBox="1"/>
          <p:nvPr/>
        </p:nvSpPr>
        <p:spPr>
          <a:xfrm>
            <a:off x="158357" y="2387159"/>
            <a:ext cx="4866129" cy="1754326"/>
          </a:xfrm>
          <a:prstGeom prst="rect">
            <a:avLst/>
          </a:prstGeom>
          <a:noFill/>
        </p:spPr>
        <p:txBody>
          <a:bodyPr wrap="square">
            <a:spAutoFit/>
          </a:bodyPr>
          <a:lstStyle/>
          <a:p>
            <a:pPr algn="ctr"/>
            <a:r>
              <a:rPr lang="it-IT" b="0" i="0" dirty="0">
                <a:effectLst/>
              </a:rPr>
              <a:t>La laserterapia consiste nell'utilizzo per scopo terapeutico riabilitativo degli effetti prodotti dall'energia elettromagnetica generata dai raggi laser. </a:t>
            </a:r>
          </a:p>
          <a:p>
            <a:pPr algn="ctr"/>
            <a:r>
              <a:rPr lang="it-IT" b="0" i="0" dirty="0">
                <a:effectLst/>
              </a:rPr>
              <a:t>(L.A.S.E.R. = Light </a:t>
            </a:r>
            <a:r>
              <a:rPr lang="it-IT" b="0" i="0" dirty="0" err="1">
                <a:effectLst/>
              </a:rPr>
              <a:t>Amplification</a:t>
            </a:r>
            <a:r>
              <a:rPr lang="it-IT" b="0" i="0" dirty="0">
                <a:effectLst/>
              </a:rPr>
              <a:t> by </a:t>
            </a:r>
            <a:r>
              <a:rPr lang="it-IT" b="0" i="0" dirty="0" err="1">
                <a:effectLst/>
              </a:rPr>
              <a:t>Simulated</a:t>
            </a:r>
            <a:r>
              <a:rPr lang="it-IT" b="0" i="0" dirty="0">
                <a:effectLst/>
              </a:rPr>
              <a:t> </a:t>
            </a:r>
            <a:r>
              <a:rPr lang="it-IT" b="0" i="0" dirty="0" err="1">
                <a:effectLst/>
              </a:rPr>
              <a:t>Emission</a:t>
            </a:r>
            <a:r>
              <a:rPr lang="it-IT" b="0" i="0" dirty="0">
                <a:effectLst/>
              </a:rPr>
              <a:t> of </a:t>
            </a:r>
            <a:r>
              <a:rPr lang="it-IT" b="0" i="0" dirty="0" err="1">
                <a:effectLst/>
              </a:rPr>
              <a:t>Radiation</a:t>
            </a:r>
            <a:r>
              <a:rPr lang="it-IT" b="0" i="0" dirty="0">
                <a:effectLst/>
              </a:rPr>
              <a:t>)  </a:t>
            </a:r>
            <a:endParaRPr lang="it-IT" dirty="0"/>
          </a:p>
        </p:txBody>
      </p:sp>
      <p:sp>
        <p:nvSpPr>
          <p:cNvPr id="9" name="CasellaDiTesto 8">
            <a:extLst>
              <a:ext uri="{FF2B5EF4-FFF2-40B4-BE49-F238E27FC236}">
                <a16:creationId xmlns:a16="http://schemas.microsoft.com/office/drawing/2014/main" id="{87F8D737-4BCF-47EF-EA57-9F9F1C9F0B77}"/>
              </a:ext>
            </a:extLst>
          </p:cNvPr>
          <p:cNvSpPr txBox="1"/>
          <p:nvPr/>
        </p:nvSpPr>
        <p:spPr>
          <a:xfrm>
            <a:off x="3048245" y="5082956"/>
            <a:ext cx="1731308" cy="461665"/>
          </a:xfrm>
          <a:prstGeom prst="rect">
            <a:avLst/>
          </a:prstGeom>
          <a:noFill/>
        </p:spPr>
        <p:txBody>
          <a:bodyPr wrap="none" rtlCol="0">
            <a:spAutoFit/>
          </a:bodyPr>
          <a:lstStyle/>
          <a:p>
            <a:r>
              <a:rPr lang="it-IT" sz="2400" b="1" dirty="0"/>
              <a:t>Onde d’urto</a:t>
            </a:r>
          </a:p>
        </p:txBody>
      </p:sp>
      <p:sp>
        <p:nvSpPr>
          <p:cNvPr id="10" name="CasellaDiTesto 9">
            <a:extLst>
              <a:ext uri="{FF2B5EF4-FFF2-40B4-BE49-F238E27FC236}">
                <a16:creationId xmlns:a16="http://schemas.microsoft.com/office/drawing/2014/main" id="{9FD98833-3773-8D80-3C05-409B9D39D3BD}"/>
              </a:ext>
            </a:extLst>
          </p:cNvPr>
          <p:cNvSpPr txBox="1"/>
          <p:nvPr/>
        </p:nvSpPr>
        <p:spPr>
          <a:xfrm>
            <a:off x="518456" y="5704676"/>
            <a:ext cx="11340445" cy="923330"/>
          </a:xfrm>
          <a:prstGeom prst="rect">
            <a:avLst/>
          </a:prstGeom>
          <a:noFill/>
        </p:spPr>
        <p:txBody>
          <a:bodyPr wrap="square">
            <a:spAutoFit/>
          </a:bodyPr>
          <a:lstStyle/>
          <a:p>
            <a:pPr algn="ctr"/>
            <a:r>
              <a:rPr lang="it-IT" b="0" i="0" dirty="0">
                <a:effectLst/>
              </a:rPr>
              <a:t>Le onde d’urto sono </a:t>
            </a:r>
            <a:r>
              <a:rPr lang="it-IT" b="1" i="0" dirty="0">
                <a:effectLst/>
              </a:rPr>
              <a:t>onde acustiche</a:t>
            </a:r>
            <a:r>
              <a:rPr lang="it-IT" b="0" i="0" dirty="0">
                <a:effectLst/>
              </a:rPr>
              <a:t> ad alta energia sfruttate in fisioterapia per </a:t>
            </a:r>
            <a:r>
              <a:rPr lang="it-IT" dirty="0"/>
              <a:t>stimolare i tessuti </a:t>
            </a:r>
            <a:r>
              <a:rPr lang="it-IT" b="0" i="0" dirty="0">
                <a:effectLst/>
              </a:rPr>
              <a:t> ottenendo effetti benefici.</a:t>
            </a:r>
          </a:p>
          <a:p>
            <a:pPr algn="ctr"/>
            <a:r>
              <a:rPr lang="it-IT" dirty="0"/>
              <a:t> La </a:t>
            </a:r>
            <a:r>
              <a:rPr lang="it-IT" b="0" i="0" dirty="0">
                <a:effectLst/>
              </a:rPr>
              <a:t>stimolazione nella </a:t>
            </a:r>
            <a:r>
              <a:rPr lang="it-IT" b="1" i="0" dirty="0">
                <a:effectLst/>
              </a:rPr>
              <a:t>rigenerazione dei tessuti</a:t>
            </a:r>
            <a:r>
              <a:rPr lang="it-IT" b="0" i="0" dirty="0">
                <a:effectLst/>
              </a:rPr>
              <a:t> e un rapido </a:t>
            </a:r>
            <a:r>
              <a:rPr lang="it-IT" b="1" i="0" dirty="0">
                <a:effectLst/>
              </a:rPr>
              <a:t>sollievo dal dolore </a:t>
            </a:r>
            <a:r>
              <a:rPr lang="it-IT" i="0" dirty="0">
                <a:effectLst/>
              </a:rPr>
              <a:t>sono i più evidenti ed immediati</a:t>
            </a:r>
            <a:endParaRPr lang="it-IT"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96BA02-17DB-E049-E5FF-1406A1345E9A}"/>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66DBEF2-8879-1391-756E-526CA176FB18}"/>
              </a:ext>
            </a:extLst>
          </p:cNvPr>
          <p:cNvSpPr txBox="1"/>
          <p:nvPr/>
        </p:nvSpPr>
        <p:spPr>
          <a:xfrm>
            <a:off x="2879824" y="305428"/>
            <a:ext cx="6429175" cy="646331"/>
          </a:xfrm>
          <a:prstGeom prst="rect">
            <a:avLst/>
          </a:prstGeom>
          <a:noFill/>
        </p:spPr>
        <p:txBody>
          <a:bodyPr wrap="square">
            <a:spAutoFit/>
          </a:bodyPr>
          <a:lstStyle/>
          <a:p>
            <a:pPr algn="ctr">
              <a:defRPr sz="3600" b="1" i="0">
                <a:solidFill>
                  <a:srgbClr val="0A1F44"/>
                </a:solidFill>
                <a:latin typeface="Roboto"/>
              </a:defRPr>
            </a:pPr>
            <a:r>
              <a:rPr sz="3600" dirty="0"/>
              <a:t>Fasi </a:t>
            </a:r>
            <a:r>
              <a:rPr sz="3600" dirty="0" err="1"/>
              <a:t>della</a:t>
            </a:r>
            <a:r>
              <a:rPr sz="3600" dirty="0"/>
              <a:t> </a:t>
            </a:r>
            <a:r>
              <a:rPr sz="3600" dirty="0" err="1"/>
              <a:t>Riabilitazione</a:t>
            </a:r>
            <a:endParaRPr sz="3600" dirty="0"/>
          </a:p>
        </p:txBody>
      </p:sp>
      <p:sp>
        <p:nvSpPr>
          <p:cNvPr id="3" name="TextBox 2">
            <a:extLst>
              <a:ext uri="{FF2B5EF4-FFF2-40B4-BE49-F238E27FC236}">
                <a16:creationId xmlns:a16="http://schemas.microsoft.com/office/drawing/2014/main" id="{C2614B04-399B-47FD-33BA-8ED1DA48C4D6}"/>
              </a:ext>
            </a:extLst>
          </p:cNvPr>
          <p:cNvSpPr txBox="1"/>
          <p:nvPr/>
        </p:nvSpPr>
        <p:spPr>
          <a:xfrm>
            <a:off x="2559312" y="1499172"/>
            <a:ext cx="6749686" cy="461665"/>
          </a:xfrm>
          <a:prstGeom prst="rect">
            <a:avLst/>
          </a:prstGeom>
          <a:noFill/>
        </p:spPr>
        <p:txBody>
          <a:bodyPr wrap="square">
            <a:spAutoFit/>
          </a:bodyPr>
          <a:lstStyle/>
          <a:p>
            <a:pPr algn="ctr"/>
            <a:r>
              <a:rPr sz="2400" dirty="0"/>
              <a:t>2. Recupero </a:t>
            </a:r>
            <a:r>
              <a:rPr sz="2400" dirty="0" err="1"/>
              <a:t>mobilità</a:t>
            </a:r>
            <a:r>
              <a:rPr sz="2400" dirty="0"/>
              <a:t> (2–6 sett.): </a:t>
            </a:r>
            <a:r>
              <a:rPr sz="2400" dirty="0" err="1"/>
              <a:t>ampliamento</a:t>
            </a:r>
            <a:r>
              <a:rPr sz="2400" dirty="0"/>
              <a:t> ROM</a:t>
            </a:r>
          </a:p>
        </p:txBody>
      </p:sp>
      <p:sp>
        <p:nvSpPr>
          <p:cNvPr id="5" name="TextBox 2">
            <a:extLst>
              <a:ext uri="{FF2B5EF4-FFF2-40B4-BE49-F238E27FC236}">
                <a16:creationId xmlns:a16="http://schemas.microsoft.com/office/drawing/2014/main" id="{483223F6-B439-4C85-7C0D-F0DEBFA8F245}"/>
              </a:ext>
            </a:extLst>
          </p:cNvPr>
          <p:cNvSpPr txBox="1"/>
          <p:nvPr/>
        </p:nvSpPr>
        <p:spPr>
          <a:xfrm>
            <a:off x="1753257" y="2969916"/>
            <a:ext cx="8361797" cy="461665"/>
          </a:xfrm>
          <a:prstGeom prst="rect">
            <a:avLst/>
          </a:prstGeom>
          <a:noFill/>
        </p:spPr>
        <p:txBody>
          <a:bodyPr wrap="square">
            <a:spAutoFit/>
          </a:bodyPr>
          <a:lstStyle/>
          <a:p>
            <a:pPr algn="ctr"/>
            <a:r>
              <a:rPr sz="2400" dirty="0"/>
              <a:t>3. </a:t>
            </a:r>
            <a:r>
              <a:rPr sz="2400" dirty="0" err="1"/>
              <a:t>Rinforzo</a:t>
            </a:r>
            <a:r>
              <a:rPr sz="2400" dirty="0"/>
              <a:t> </a:t>
            </a:r>
            <a:r>
              <a:rPr sz="2400" dirty="0" err="1"/>
              <a:t>muscolare</a:t>
            </a:r>
            <a:r>
              <a:rPr sz="2400" dirty="0"/>
              <a:t> (6–12 sett.): forza e </a:t>
            </a:r>
            <a:r>
              <a:rPr sz="2400" dirty="0" err="1"/>
              <a:t>controllo</a:t>
            </a:r>
            <a:r>
              <a:rPr sz="2400" dirty="0"/>
              <a:t> </a:t>
            </a:r>
            <a:r>
              <a:rPr sz="2400" dirty="0" err="1"/>
              <a:t>neuromotorio</a:t>
            </a:r>
            <a:endParaRPr sz="2400" dirty="0"/>
          </a:p>
        </p:txBody>
      </p:sp>
      <p:sp>
        <p:nvSpPr>
          <p:cNvPr id="6" name="Rettangolo 5">
            <a:extLst>
              <a:ext uri="{FF2B5EF4-FFF2-40B4-BE49-F238E27FC236}">
                <a16:creationId xmlns:a16="http://schemas.microsoft.com/office/drawing/2014/main" id="{45D165A8-EED9-E80E-A98F-148DD83A2767}"/>
              </a:ext>
            </a:extLst>
          </p:cNvPr>
          <p:cNvSpPr/>
          <p:nvPr/>
        </p:nvSpPr>
        <p:spPr>
          <a:xfrm>
            <a:off x="1946140" y="4432893"/>
            <a:ext cx="7976030" cy="923330"/>
          </a:xfrm>
          <a:prstGeom prst="rect">
            <a:avLst/>
          </a:prstGeom>
          <a:noFill/>
        </p:spPr>
        <p:txBody>
          <a:bodyPr wrap="none" lIns="91440" tIns="45720" rIns="91440" bIns="45720">
            <a:spAutoFit/>
          </a:bodyPr>
          <a:lstStyle/>
          <a:p>
            <a:pPr algn="ctr"/>
            <a:r>
              <a:rPr lang="it-IT" sz="5400" b="1" cap="none" spc="0" dirty="0">
                <a:ln w="12700">
                  <a:solidFill>
                    <a:schemeClr val="tx2">
                      <a:lumMod val="75000"/>
                    </a:schemeClr>
                  </a:solidFill>
                  <a:prstDash val="solid"/>
                </a:ln>
                <a:solidFill>
                  <a:srgbClr val="FFC000"/>
                </a:solidFill>
                <a:effectLst>
                  <a:outerShdw dist="38100" dir="2640000" algn="bl" rotWithShape="0">
                    <a:schemeClr val="tx2">
                      <a:lumMod val="75000"/>
                    </a:schemeClr>
                  </a:outerShdw>
                </a:effectLst>
              </a:rPr>
              <a:t>ESERCIZIO TERAPEUTICO …</a:t>
            </a:r>
          </a:p>
        </p:txBody>
      </p:sp>
    </p:spTree>
    <p:extLst>
      <p:ext uri="{BB962C8B-B14F-4D97-AF65-F5344CB8AC3E}">
        <p14:creationId xmlns:p14="http://schemas.microsoft.com/office/powerpoint/2010/main" val="3800275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A609BCFC-F8B1-316A-EA26-58A1C64733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300" y="148970"/>
            <a:ext cx="2821851" cy="2594406"/>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a:extLst>
              <a:ext uri="{FF2B5EF4-FFF2-40B4-BE49-F238E27FC236}">
                <a16:creationId xmlns:a16="http://schemas.microsoft.com/office/drawing/2014/main" id="{822E0A12-2EEB-7C74-522D-BA5738B6230C}"/>
              </a:ext>
            </a:extLst>
          </p:cNvPr>
          <p:cNvSpPr txBox="1"/>
          <p:nvPr/>
        </p:nvSpPr>
        <p:spPr>
          <a:xfrm>
            <a:off x="3638746" y="388849"/>
            <a:ext cx="8248453" cy="1200329"/>
          </a:xfrm>
          <a:prstGeom prst="rect">
            <a:avLst/>
          </a:prstGeom>
          <a:noFill/>
        </p:spPr>
        <p:txBody>
          <a:bodyPr wrap="square">
            <a:spAutoFit/>
          </a:bodyPr>
          <a:lstStyle/>
          <a:p>
            <a:pPr algn="ctr"/>
            <a:r>
              <a:rPr kumimoji="0" lang="it-IT" altLang="it-IT" sz="1800" b="0" i="0" u="none" strike="noStrike" cap="none" normalizeH="0" baseline="0" dirty="0">
                <a:ln>
                  <a:noFill/>
                </a:ln>
                <a:effectLst/>
                <a:cs typeface="Poppins" panose="00000500000000000000" pitchFamily="2" charset="0"/>
              </a:rPr>
              <a:t>L’</a:t>
            </a:r>
            <a:r>
              <a:rPr kumimoji="0" lang="it-IT" altLang="it-IT" sz="1800" b="1" i="0" u="none" strike="noStrike" cap="none" normalizeH="0" baseline="0" dirty="0">
                <a:ln>
                  <a:noFill/>
                </a:ln>
                <a:effectLst/>
                <a:cs typeface="Poppins" panose="00000500000000000000" pitchFamily="2" charset="0"/>
              </a:rPr>
              <a:t>esercizio terapeutico</a:t>
            </a:r>
            <a:r>
              <a:rPr kumimoji="0" lang="it-IT" altLang="it-IT" sz="1800" b="0" i="0" u="none" strike="noStrike" cap="none" normalizeH="0" baseline="0" dirty="0">
                <a:ln>
                  <a:noFill/>
                </a:ln>
                <a:effectLst/>
                <a:cs typeface="Poppins" panose="00000500000000000000" pitchFamily="2" charset="0"/>
              </a:rPr>
              <a:t> è il trattamento non chirurgico più importante nelle patologie di ginocchio, non solo a causa dell’effetto positivo sui sintomi articolari, ma anche perché </a:t>
            </a:r>
            <a:r>
              <a:rPr kumimoji="0" lang="it-IT" altLang="it-IT" sz="1800" b="1" i="0" u="none" strike="noStrike" cap="none" normalizeH="0" baseline="0" dirty="0">
                <a:ln>
                  <a:noFill/>
                </a:ln>
                <a:effectLst/>
                <a:cs typeface="Poppins" panose="00000500000000000000" pitchFamily="2" charset="0"/>
              </a:rPr>
              <a:t>le evidenze mettono in risalto che l’esercizio e l’attività fisica aiutano a prevenire e migliorare i sintomi di diverse condizioni croniche.</a:t>
            </a:r>
            <a:endParaRPr lang="it-IT" b="1" dirty="0"/>
          </a:p>
        </p:txBody>
      </p:sp>
      <p:sp>
        <p:nvSpPr>
          <p:cNvPr id="6" name="CasellaDiTesto 5">
            <a:extLst>
              <a:ext uri="{FF2B5EF4-FFF2-40B4-BE49-F238E27FC236}">
                <a16:creationId xmlns:a16="http://schemas.microsoft.com/office/drawing/2014/main" id="{FC42DB4E-D2A3-8C74-E584-7CF8B3CE19CB}"/>
              </a:ext>
            </a:extLst>
          </p:cNvPr>
          <p:cNvSpPr txBox="1"/>
          <p:nvPr/>
        </p:nvSpPr>
        <p:spPr>
          <a:xfrm>
            <a:off x="185300" y="5327221"/>
            <a:ext cx="11481847" cy="923330"/>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800" b="0" i="0" u="none" strike="noStrike" cap="none" normalizeH="0" baseline="0" dirty="0">
                <a:ln>
                  <a:noFill/>
                </a:ln>
                <a:effectLst/>
                <a:cs typeface="Poppins" panose="00000500000000000000" pitchFamily="2" charset="0"/>
              </a:rPr>
              <a:t>Sebbene l’effetto del trattamento sia leggermente inferiore, l’</a:t>
            </a:r>
            <a:r>
              <a:rPr kumimoji="0" lang="it-IT" altLang="it-IT" sz="1800" b="1" i="0" u="none" strike="noStrike" cap="none" normalizeH="0" baseline="0" dirty="0">
                <a:ln>
                  <a:noFill/>
                </a:ln>
                <a:effectLst/>
                <a:cs typeface="Poppins" panose="00000500000000000000" pitchFamily="2" charset="0"/>
              </a:rPr>
              <a:t>esercizio in acqua </a:t>
            </a:r>
            <a:r>
              <a:rPr kumimoji="0" lang="it-IT" altLang="it-IT" sz="1800" b="0" i="0" u="none" strike="noStrike" cap="none" normalizeH="0" baseline="0" dirty="0">
                <a:ln>
                  <a:noFill/>
                </a:ln>
                <a:effectLst/>
                <a:cs typeface="Poppins" panose="00000500000000000000" pitchFamily="2" charset="0"/>
              </a:rPr>
              <a:t>può offrire un’alternativa praticabile, se il paziente non è in grado di eseguire esercizi a terra, per esempio a causa di sintomi intollerabili nel caricare l’articolazione e/o grave obesità.</a:t>
            </a:r>
            <a:endParaRPr kumimoji="0" lang="it-IT" altLang="it-IT" sz="4000" b="0" i="0" u="none" strike="noStrike" cap="none" normalizeH="0" baseline="0" dirty="0">
              <a:ln>
                <a:noFill/>
              </a:ln>
              <a:effectLst/>
            </a:endParaRPr>
          </a:p>
        </p:txBody>
      </p:sp>
      <p:pic>
        <p:nvPicPr>
          <p:cNvPr id="7" name="Immagine 6">
            <a:extLst>
              <a:ext uri="{FF2B5EF4-FFF2-40B4-BE49-F238E27FC236}">
                <a16:creationId xmlns:a16="http://schemas.microsoft.com/office/drawing/2014/main" id="{0D59EE77-D153-8083-3D2F-350A97FECEA7}"/>
              </a:ext>
            </a:extLst>
          </p:cNvPr>
          <p:cNvPicPr>
            <a:picLocks noChangeAspect="1"/>
          </p:cNvPicPr>
          <p:nvPr/>
        </p:nvPicPr>
        <p:blipFill>
          <a:blip r:embed="rId3"/>
          <a:stretch>
            <a:fillRect/>
          </a:stretch>
        </p:blipFill>
        <p:spPr>
          <a:xfrm>
            <a:off x="8338351" y="1852682"/>
            <a:ext cx="3416873" cy="2273774"/>
          </a:xfrm>
          <a:prstGeom prst="rect">
            <a:avLst/>
          </a:prstGeom>
        </p:spPr>
      </p:pic>
      <p:sp>
        <p:nvSpPr>
          <p:cNvPr id="9" name="CasellaDiTesto 8">
            <a:extLst>
              <a:ext uri="{FF2B5EF4-FFF2-40B4-BE49-F238E27FC236}">
                <a16:creationId xmlns:a16="http://schemas.microsoft.com/office/drawing/2014/main" id="{73322A8E-616F-7E51-83A4-5D83E1BE5CD0}"/>
              </a:ext>
            </a:extLst>
          </p:cNvPr>
          <p:cNvSpPr txBox="1"/>
          <p:nvPr/>
        </p:nvSpPr>
        <p:spPr>
          <a:xfrm>
            <a:off x="3179902" y="2271430"/>
            <a:ext cx="4740601" cy="2308324"/>
          </a:xfrm>
          <a:prstGeom prst="rect">
            <a:avLst/>
          </a:prstGeom>
          <a:noFill/>
        </p:spPr>
        <p:txBody>
          <a:bodyPr wrap="square">
            <a:spAutoFit/>
          </a:bodyPr>
          <a:lstStyle/>
          <a:p>
            <a:pPr algn="ctr"/>
            <a:r>
              <a:rPr kumimoji="0" lang="it-IT" altLang="it-IT" sz="1800" b="0" i="0" u="none" strike="noStrike" cap="none" normalizeH="0" baseline="0" dirty="0">
                <a:ln>
                  <a:noFill/>
                </a:ln>
                <a:effectLst/>
                <a:cs typeface="Poppins" panose="00000500000000000000" pitchFamily="2" charset="0"/>
              </a:rPr>
              <a:t>Negli ultimi venticinque anni gli studi randomizzati controllati che hanno valutato l’effetto dell’esercizio terapeutico nei pazienti con artrosi di ginocchio sono arrivati a una conclusione indiscutibile</a:t>
            </a:r>
            <a:r>
              <a:rPr kumimoji="0" lang="it-IT" altLang="it-IT" sz="1800" b="1" i="0" u="none" strike="noStrike" cap="none" normalizeH="0" baseline="0" dirty="0">
                <a:ln>
                  <a:noFill/>
                </a:ln>
                <a:effectLst/>
                <a:cs typeface="Poppins" panose="00000500000000000000" pitchFamily="2" charset="0"/>
              </a:rPr>
              <a:t>: il dolore e la funzionalità fisica sono migliorati in modo significativo a seguito di un intervento costituito da esercizio supervisionato in questi soggetti</a:t>
            </a:r>
            <a:r>
              <a:rPr kumimoji="0" lang="it-IT" altLang="it-IT" sz="1800" b="0" i="0" u="none" strike="noStrike" cap="none" normalizeH="0" baseline="0" dirty="0">
                <a:ln>
                  <a:noFill/>
                </a:ln>
                <a:effectLst/>
                <a:cs typeface="Poppins" panose="00000500000000000000" pitchFamily="2" charset="0"/>
              </a:rPr>
              <a:t>. </a:t>
            </a:r>
            <a:endParaRPr lang="it-IT" dirty="0"/>
          </a:p>
        </p:txBody>
      </p:sp>
    </p:spTree>
    <p:extLst>
      <p:ext uri="{BB962C8B-B14F-4D97-AF65-F5344CB8AC3E}">
        <p14:creationId xmlns:p14="http://schemas.microsoft.com/office/powerpoint/2010/main" val="3936467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ergamena 2 5"/>
          <p:cNvSpPr/>
          <p:nvPr/>
        </p:nvSpPr>
        <p:spPr bwMode="auto">
          <a:xfrm>
            <a:off x="1846262" y="3789040"/>
            <a:ext cx="8496300" cy="2808288"/>
          </a:xfrm>
          <a:prstGeom prst="horizontalScroll">
            <a:avLst/>
          </a:prstGeom>
          <a:solidFill>
            <a:srgbClr val="FFC000"/>
          </a:solidFill>
          <a:ln w="63500" cap="flat" cmpd="sng" algn="ctr">
            <a:solidFill>
              <a:schemeClr val="accent1">
                <a:lumMod val="75000"/>
              </a:schemeClr>
            </a:solidFill>
            <a:prstDash val="solid"/>
            <a:round/>
            <a:headEnd type="none" w="med" len="med"/>
            <a:tailEnd type="none" w="med" len="med"/>
          </a:ln>
          <a:effectLst>
            <a:glow rad="127000">
              <a:schemeClr val="bg1"/>
            </a:glow>
            <a:outerShdw blurRad="50800" dist="50800" dir="5400000" algn="ctr" rotWithShape="0">
              <a:schemeClr val="tx1"/>
            </a:outerShdw>
          </a:effectLst>
        </p:spPr>
        <p:txBody>
          <a:bodyPr/>
          <a:lstStyle/>
          <a:p>
            <a:pPr>
              <a:defRPr/>
            </a:pPr>
            <a:endParaRPr lang="it-IT"/>
          </a:p>
        </p:txBody>
      </p:sp>
      <p:sp>
        <p:nvSpPr>
          <p:cNvPr id="2" name="CasellaDiTesto 1"/>
          <p:cNvSpPr txBox="1"/>
          <p:nvPr/>
        </p:nvSpPr>
        <p:spPr>
          <a:xfrm>
            <a:off x="1949240" y="565963"/>
            <a:ext cx="8657527" cy="923330"/>
          </a:xfrm>
          <a:prstGeom prst="rect">
            <a:avLst/>
          </a:prstGeom>
          <a:noFill/>
          <a:effectLst/>
        </p:spPr>
        <p:txBody>
          <a:bodyPr wrap="square">
            <a:spAutoFit/>
          </a:bodyPr>
          <a:lstStyle/>
          <a:p>
            <a:pPr algn="ctr">
              <a:defRPr/>
            </a:pPr>
            <a:r>
              <a:rPr lang="it-IT" sz="4400" dirty="0"/>
              <a:t>No “</a:t>
            </a:r>
            <a:r>
              <a:rPr lang="it-IT" sz="5400" i="1" dirty="0"/>
              <a:t>NUOTO </a:t>
            </a:r>
            <a:r>
              <a:rPr lang="it-IT" sz="4400" dirty="0"/>
              <a:t>”  ma esercizi mirati</a:t>
            </a:r>
          </a:p>
        </p:txBody>
      </p:sp>
      <p:sp>
        <p:nvSpPr>
          <p:cNvPr id="3" name="CasellaDiTesto 2"/>
          <p:cNvSpPr txBox="1"/>
          <p:nvPr/>
        </p:nvSpPr>
        <p:spPr>
          <a:xfrm>
            <a:off x="2261505" y="1719852"/>
            <a:ext cx="7755777" cy="1938992"/>
          </a:xfrm>
          <a:prstGeom prst="rect">
            <a:avLst/>
          </a:prstGeom>
          <a:noFill/>
          <a:effectLst/>
        </p:spPr>
        <p:txBody>
          <a:bodyPr wrap="none">
            <a:spAutoFit/>
          </a:bodyPr>
          <a:lstStyle/>
          <a:p>
            <a:pPr algn="ctr">
              <a:defRPr/>
            </a:pPr>
            <a:r>
              <a:rPr lang="it-IT" sz="3600" b="1" dirty="0">
                <a:effectLst>
                  <a:outerShdw blurRad="38100" dist="38100" dir="2700000" algn="tl">
                    <a:srgbClr val="000000">
                      <a:alpha val="43137"/>
                    </a:srgbClr>
                  </a:outerShdw>
                </a:effectLst>
              </a:rPr>
              <a:t>Obbiettivi diversi   </a:t>
            </a:r>
            <a:r>
              <a:rPr lang="it-IT" sz="2800" b="1" dirty="0">
                <a:effectLst>
                  <a:outerShdw blurRad="38100" dist="38100" dir="2700000" algn="tl">
                    <a:srgbClr val="000000">
                      <a:alpha val="43137"/>
                    </a:srgbClr>
                  </a:outerShdw>
                </a:effectLst>
              </a:rPr>
              <a:t>:  nel nuoto  si </a:t>
            </a:r>
          </a:p>
          <a:p>
            <a:pPr algn="ctr">
              <a:defRPr/>
            </a:pPr>
            <a:r>
              <a:rPr lang="it-IT" sz="2800" b="1" dirty="0">
                <a:effectLst>
                  <a:outerShdw blurRad="38100" dist="38100" dir="2700000" algn="tl">
                    <a:srgbClr val="000000">
                      <a:alpha val="43137"/>
                    </a:srgbClr>
                  </a:outerShdw>
                </a:effectLst>
              </a:rPr>
              <a:t>ricerca il miglioramento della prestazione in acqua </a:t>
            </a:r>
          </a:p>
          <a:p>
            <a:pPr algn="ctr">
              <a:defRPr/>
            </a:pPr>
            <a:r>
              <a:rPr lang="it-IT" sz="2800" b="1" dirty="0">
                <a:effectLst>
                  <a:outerShdw blurRad="38100" dist="38100" dir="2700000" algn="tl">
                    <a:srgbClr val="000000">
                      <a:alpha val="43137"/>
                    </a:srgbClr>
                  </a:outerShdw>
                </a:effectLst>
              </a:rPr>
              <a:t>privilegiando  la  posizione  orizzontale</a:t>
            </a:r>
          </a:p>
          <a:p>
            <a:pPr algn="ctr">
              <a:defRPr/>
            </a:pPr>
            <a:r>
              <a:rPr lang="it-IT" sz="2800" b="1" dirty="0">
                <a:effectLst>
                  <a:outerShdw blurRad="38100" dist="38100" dir="2700000" algn="tl">
                    <a:srgbClr val="000000">
                      <a:alpha val="43137"/>
                    </a:srgbClr>
                  </a:outerShdw>
                </a:effectLst>
              </a:rPr>
              <a:t> e l’</a:t>
            </a:r>
            <a:r>
              <a:rPr lang="it-IT" sz="2800" b="1" dirty="0" err="1">
                <a:effectLst>
                  <a:outerShdw blurRad="38100" dist="38100" dir="2700000" algn="tl">
                    <a:srgbClr val="000000">
                      <a:alpha val="43137"/>
                    </a:srgbClr>
                  </a:outerShdw>
                </a:effectLst>
              </a:rPr>
              <a:t>idrodinamicità</a:t>
            </a:r>
            <a:r>
              <a:rPr lang="it-IT" sz="2800" b="1" dirty="0">
                <a:effectLst>
                  <a:outerShdw blurRad="38100" dist="38100" dir="2700000" algn="tl">
                    <a:srgbClr val="000000">
                      <a:alpha val="43137"/>
                    </a:srgbClr>
                  </a:outerShdw>
                </a:effectLst>
              </a:rPr>
              <a:t> … </a:t>
            </a:r>
          </a:p>
        </p:txBody>
      </p:sp>
      <p:sp>
        <p:nvSpPr>
          <p:cNvPr id="4" name="CasellaDiTesto 3"/>
          <p:cNvSpPr txBox="1"/>
          <p:nvPr/>
        </p:nvSpPr>
        <p:spPr>
          <a:xfrm>
            <a:off x="2819173" y="4408354"/>
            <a:ext cx="6917663" cy="1569660"/>
          </a:xfrm>
          <a:prstGeom prst="rect">
            <a:avLst/>
          </a:prstGeom>
          <a:noFill/>
          <a:effectLst>
            <a:outerShdw blurRad="50800" dist="50800" dir="5400000" sx="99000" sy="99000" algn="ctr" rotWithShape="0">
              <a:srgbClr val="141A1A"/>
            </a:outerShdw>
          </a:effectLst>
        </p:spPr>
        <p:txBody>
          <a:bodyPr wrap="none">
            <a:spAutoFit/>
          </a:bodyPr>
          <a:lstStyle/>
          <a:p>
            <a:pPr algn="ctr">
              <a:defRPr/>
            </a:pPr>
            <a:r>
              <a:rPr lang="it-IT" sz="3200" b="1" i="1" dirty="0">
                <a:effectLst>
                  <a:outerShdw blurRad="38100" dist="38100" dir="2700000" algn="tl">
                    <a:srgbClr val="000000">
                      <a:alpha val="43137"/>
                    </a:srgbClr>
                  </a:outerShdw>
                </a:effectLst>
              </a:rPr>
              <a:t>…in riabilitazione si utilizza l’esercizio in</a:t>
            </a:r>
          </a:p>
          <a:p>
            <a:pPr algn="ctr">
              <a:defRPr/>
            </a:pPr>
            <a:r>
              <a:rPr lang="it-IT" sz="3200" b="1" i="1" dirty="0">
                <a:effectLst>
                  <a:outerShdw blurRad="38100" dist="38100" dir="2700000" algn="tl">
                    <a:srgbClr val="000000">
                      <a:alpha val="43137"/>
                    </a:srgbClr>
                  </a:outerShdw>
                </a:effectLst>
              </a:rPr>
              <a:t> acqua per raggiungere una migliore </a:t>
            </a:r>
          </a:p>
          <a:p>
            <a:pPr algn="ctr">
              <a:defRPr/>
            </a:pPr>
            <a:r>
              <a:rPr lang="it-IT" sz="3200" b="1" i="1" dirty="0">
                <a:effectLst>
                  <a:outerShdw blurRad="38100" dist="38100" dir="2700000" algn="tl">
                    <a:srgbClr val="000000">
                      <a:alpha val="43137"/>
                    </a:srgbClr>
                  </a:outerShdw>
                </a:effectLst>
              </a:rPr>
              <a:t>condizione neuromotoria sulla terra</a:t>
            </a:r>
          </a:p>
        </p:txBody>
      </p:sp>
    </p:spTree>
    <p:extLst>
      <p:ext uri="{BB962C8B-B14F-4D97-AF65-F5344CB8AC3E}">
        <p14:creationId xmlns:p14="http://schemas.microsoft.com/office/powerpoint/2010/main" val="26827991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ttangolo arrotondato 3"/>
          <p:cNvSpPr>
            <a:spLocks noChangeArrowheads="1"/>
          </p:cNvSpPr>
          <p:nvPr/>
        </p:nvSpPr>
        <p:spPr bwMode="auto">
          <a:xfrm>
            <a:off x="2349500" y="3860800"/>
            <a:ext cx="7849368" cy="2448520"/>
          </a:xfrm>
          <a:prstGeom prst="roundRect">
            <a:avLst>
              <a:gd name="adj" fmla="val 16667"/>
            </a:avLst>
          </a:prstGeom>
          <a:blipFill dpi="0" rotWithShape="1">
            <a:blip r:embed="rId2">
              <a:alphaModFix amt="62000"/>
            </a:blip>
            <a:srcRect/>
            <a:tile tx="0" ty="0" sx="100000" sy="100000" flip="none" algn="tl"/>
          </a:blipFill>
          <a:ln w="25400" algn="ctr">
            <a:solidFill>
              <a:schemeClr val="tx1"/>
            </a:solidFill>
            <a:round/>
            <a:headEnd/>
            <a:tailEnd/>
          </a:ln>
          <a:effectLst>
            <a:outerShdw blurRad="50800" dist="50800" dir="5400000" algn="ctr" rotWithShape="0">
              <a:schemeClr val="bg2"/>
            </a:outerShdw>
          </a:effectLst>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endParaRPr lang="it-IT" altLang="it-IT"/>
          </a:p>
        </p:txBody>
      </p:sp>
      <p:sp>
        <p:nvSpPr>
          <p:cNvPr id="69636" name="Rectangle 4"/>
          <p:cNvSpPr>
            <a:spLocks noChangeArrowheads="1"/>
          </p:cNvSpPr>
          <p:nvPr/>
        </p:nvSpPr>
        <p:spPr bwMode="auto">
          <a:xfrm>
            <a:off x="1774031" y="908721"/>
            <a:ext cx="8640763" cy="2923877"/>
          </a:xfrm>
          <a:prstGeom prst="rect">
            <a:avLst/>
          </a:prstGeom>
          <a:noFill/>
          <a:ln w="9525">
            <a:noFill/>
            <a:miter lim="800000"/>
            <a:headEnd/>
            <a:tailEnd/>
          </a:ln>
          <a:effectLst/>
        </p:spPr>
        <p:txBody>
          <a:bodyPr>
            <a:spAutoFit/>
          </a:bodyPr>
          <a:lstStyle/>
          <a:p>
            <a:pPr algn="ctr">
              <a:defRPr/>
            </a:pPr>
            <a:r>
              <a:rPr lang="it-IT" sz="6000" i="1" dirty="0" err="1">
                <a:effectLst>
                  <a:outerShdw blurRad="38100" dist="38100" dir="2700000" algn="tl">
                    <a:srgbClr val="000000">
                      <a:alpha val="43137"/>
                    </a:srgbClr>
                  </a:outerShdw>
                </a:effectLst>
              </a:rPr>
              <a:t>Idrochinesiterapia</a:t>
            </a:r>
            <a:endParaRPr lang="it-IT" sz="6000" i="1" dirty="0">
              <a:effectLst>
                <a:outerShdw blurRad="38100" dist="38100" dir="2700000" algn="tl">
                  <a:srgbClr val="000000">
                    <a:alpha val="43137"/>
                  </a:srgbClr>
                </a:outerShdw>
              </a:effectLst>
            </a:endParaRPr>
          </a:p>
          <a:p>
            <a:pPr algn="ctr">
              <a:defRPr/>
            </a:pPr>
            <a:endParaRPr lang="it-IT" sz="2000" i="1" dirty="0">
              <a:solidFill>
                <a:srgbClr val="FFFF00"/>
              </a:solidFill>
              <a:effectLst>
                <a:outerShdw blurRad="38100" dist="38100" dir="2700000" algn="tl">
                  <a:srgbClr val="000000">
                    <a:alpha val="43137"/>
                  </a:srgbClr>
                </a:outerShdw>
              </a:effectLst>
            </a:endParaRPr>
          </a:p>
          <a:p>
            <a:pPr algn="ctr">
              <a:defRPr/>
            </a:pPr>
            <a:r>
              <a:rPr lang="it-IT" sz="3200" b="1" i="1" dirty="0">
                <a:effectLst>
                  <a:outerShdw blurRad="38100" dist="38100" dir="2700000" algn="tl">
                    <a:srgbClr val="000000">
                      <a:alpha val="43137"/>
                    </a:srgbClr>
                  </a:outerShdw>
                </a:effectLst>
                <a:latin typeface="+mj-lt"/>
              </a:rPr>
              <a:t>Idro</a:t>
            </a:r>
            <a:r>
              <a:rPr lang="it-IT" sz="3200" b="1" i="1" dirty="0">
                <a:solidFill>
                  <a:schemeClr val="tx2"/>
                </a:solidFill>
                <a:effectLst>
                  <a:outerShdw blurRad="38100" dist="38100" dir="2700000" algn="tl">
                    <a:srgbClr val="000000">
                      <a:alpha val="43137"/>
                    </a:srgbClr>
                  </a:outerShdw>
                </a:effectLst>
                <a:latin typeface="+mj-lt"/>
              </a:rPr>
              <a:t> … </a:t>
            </a:r>
            <a:r>
              <a:rPr lang="it-IT" sz="3200" b="1" i="1" dirty="0">
                <a:solidFill>
                  <a:schemeClr val="accent3">
                    <a:lumMod val="50000"/>
                  </a:schemeClr>
                </a:solidFill>
                <a:effectLst>
                  <a:outerShdw blurRad="38100" dist="38100" dir="2700000" algn="tl">
                    <a:srgbClr val="000000">
                      <a:alpha val="43137"/>
                    </a:srgbClr>
                  </a:outerShdw>
                </a:effectLst>
                <a:latin typeface="+mj-lt"/>
              </a:rPr>
              <a:t>acqua</a:t>
            </a:r>
          </a:p>
          <a:p>
            <a:pPr algn="ctr">
              <a:defRPr/>
            </a:pPr>
            <a:r>
              <a:rPr lang="it-IT" sz="3200" b="1" i="1" dirty="0" err="1">
                <a:effectLst>
                  <a:outerShdw blurRad="38100" dist="38100" dir="2700000" algn="tl">
                    <a:srgbClr val="000000">
                      <a:alpha val="43137"/>
                    </a:srgbClr>
                  </a:outerShdw>
                </a:effectLst>
                <a:latin typeface="+mj-lt"/>
              </a:rPr>
              <a:t>Chinesi</a:t>
            </a:r>
            <a:r>
              <a:rPr lang="it-IT" sz="3200" b="1" i="1" dirty="0">
                <a:solidFill>
                  <a:schemeClr val="tx2"/>
                </a:solidFill>
                <a:effectLst>
                  <a:outerShdw blurRad="38100" dist="38100" dir="2700000" algn="tl">
                    <a:srgbClr val="000000">
                      <a:alpha val="43137"/>
                    </a:srgbClr>
                  </a:outerShdw>
                </a:effectLst>
                <a:latin typeface="+mj-lt"/>
              </a:rPr>
              <a:t> … </a:t>
            </a:r>
            <a:r>
              <a:rPr lang="it-IT" sz="3200" b="1" i="1" dirty="0">
                <a:solidFill>
                  <a:srgbClr val="FFC000"/>
                </a:solidFill>
                <a:effectLst>
                  <a:outerShdw blurRad="38100" dist="38100" dir="2700000" algn="tl">
                    <a:srgbClr val="000000">
                      <a:alpha val="43137"/>
                    </a:srgbClr>
                  </a:outerShdw>
                </a:effectLst>
                <a:latin typeface="+mj-lt"/>
              </a:rPr>
              <a:t>movimento</a:t>
            </a:r>
          </a:p>
          <a:p>
            <a:pPr algn="ctr">
              <a:defRPr/>
            </a:pPr>
            <a:r>
              <a:rPr lang="it-IT" sz="3200" b="1" i="1" dirty="0">
                <a:effectLst>
                  <a:outerShdw blurRad="38100" dist="38100" dir="2700000" algn="tl">
                    <a:srgbClr val="000000">
                      <a:alpha val="43137"/>
                    </a:srgbClr>
                  </a:outerShdw>
                </a:effectLst>
                <a:latin typeface="+mj-lt"/>
              </a:rPr>
              <a:t>Terapia</a:t>
            </a:r>
            <a:r>
              <a:rPr lang="it-IT" sz="3200" b="1" i="1" dirty="0">
                <a:solidFill>
                  <a:schemeClr val="tx2"/>
                </a:solidFill>
                <a:effectLst>
                  <a:outerShdw blurRad="38100" dist="38100" dir="2700000" algn="tl">
                    <a:srgbClr val="000000">
                      <a:alpha val="43137"/>
                    </a:srgbClr>
                  </a:outerShdw>
                </a:effectLst>
                <a:latin typeface="+mj-lt"/>
              </a:rPr>
              <a:t> … </a:t>
            </a:r>
            <a:r>
              <a:rPr lang="it-IT" sz="3200" b="1" i="1" dirty="0">
                <a:solidFill>
                  <a:srgbClr val="FF0000"/>
                </a:solidFill>
                <a:effectLst>
                  <a:outerShdw blurRad="38100" dist="38100" dir="2700000" algn="tl">
                    <a:srgbClr val="000000">
                      <a:alpha val="43137"/>
                    </a:srgbClr>
                  </a:outerShdw>
                </a:effectLst>
                <a:latin typeface="+mj-lt"/>
              </a:rPr>
              <a:t>perseguire la guarigione</a:t>
            </a:r>
            <a:r>
              <a:rPr lang="it-IT" sz="3600" b="1" i="1" dirty="0">
                <a:solidFill>
                  <a:srgbClr val="FF0000"/>
                </a:solidFill>
                <a:effectLst>
                  <a:outerShdw blurRad="38100" dist="38100" dir="2700000" algn="tl">
                    <a:srgbClr val="000000">
                      <a:alpha val="43137"/>
                    </a:srgbClr>
                  </a:outerShdw>
                </a:effectLst>
                <a:latin typeface="+mj-lt"/>
              </a:rPr>
              <a:t> </a:t>
            </a:r>
          </a:p>
        </p:txBody>
      </p:sp>
      <p:sp>
        <p:nvSpPr>
          <p:cNvPr id="2" name="Rettangolo 1"/>
          <p:cNvSpPr/>
          <p:nvPr/>
        </p:nvSpPr>
        <p:spPr>
          <a:xfrm>
            <a:off x="2566020" y="4332381"/>
            <a:ext cx="7488832" cy="1323439"/>
          </a:xfrm>
          <a:prstGeom prst="rect">
            <a:avLst/>
          </a:prstGeom>
          <a:effectLst/>
        </p:spPr>
        <p:txBody>
          <a:bodyPr wrap="square">
            <a:spAutoFit/>
          </a:bodyPr>
          <a:lstStyle/>
          <a:p>
            <a:pPr algn="ctr"/>
            <a:r>
              <a:rPr lang="it-IT" sz="4000" b="1" i="1" dirty="0"/>
              <a:t>Perseguire la guarigione attraverso il movimento in acqua</a:t>
            </a:r>
          </a:p>
        </p:txBody>
      </p:sp>
    </p:spTree>
    <p:extLst>
      <p:ext uri="{BB962C8B-B14F-4D97-AF65-F5344CB8AC3E}">
        <p14:creationId xmlns:p14="http://schemas.microsoft.com/office/powerpoint/2010/main" val="4918758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947</TotalTime>
  <Words>2745</Words>
  <Application>Microsoft Office PowerPoint</Application>
  <PresentationFormat>Personalizzato</PresentationFormat>
  <Paragraphs>187</Paragraphs>
  <Slides>30</Slides>
  <Notes>0</Notes>
  <HiddenSlides>0</HiddenSlides>
  <MMClips>2</MMClips>
  <ScaleCrop>false</ScaleCrop>
  <HeadingPairs>
    <vt:vector size="6" baseType="variant">
      <vt:variant>
        <vt:lpstr>Caratteri utilizzati</vt:lpstr>
      </vt:variant>
      <vt:variant>
        <vt:i4>10</vt:i4>
      </vt:variant>
      <vt:variant>
        <vt:lpstr>Tema</vt:lpstr>
      </vt:variant>
      <vt:variant>
        <vt:i4>1</vt:i4>
      </vt:variant>
      <vt:variant>
        <vt:lpstr>Titoli diapositive</vt:lpstr>
      </vt:variant>
      <vt:variant>
        <vt:i4>30</vt:i4>
      </vt:variant>
    </vt:vector>
  </HeadingPairs>
  <TitlesOfParts>
    <vt:vector size="41" baseType="lpstr">
      <vt:lpstr>Arial</vt:lpstr>
      <vt:lpstr>Arial Black</vt:lpstr>
      <vt:lpstr>Berlin Sans FB</vt:lpstr>
      <vt:lpstr>Bookman Old Style</vt:lpstr>
      <vt:lpstr>Calibri</vt:lpstr>
      <vt:lpstr>Copperplate Gothic Bold</vt:lpstr>
      <vt:lpstr>Kristen ITC</vt:lpstr>
      <vt:lpstr>Lato</vt:lpstr>
      <vt:lpstr>Open Sans</vt:lpstr>
      <vt:lpstr>Roboto</vt:lpstr>
      <vt:lpstr>Office Theme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ESERCIZI CON  PESI E RESISTENZE ELASTICHE</vt:lpstr>
      <vt:lpstr>CONSIGLIABILE SEMPRE INIZIARE A CATENA CINETICA CHIUSA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subject/>
  <dc:creator/>
  <cp:keywords/>
  <dc:description>generated using python-pptx</dc:description>
  <cp:lastModifiedBy>videorent vr</cp:lastModifiedBy>
  <cp:revision>33</cp:revision>
  <dcterms:created xsi:type="dcterms:W3CDTF">2013-01-27T09:14:16Z</dcterms:created>
  <dcterms:modified xsi:type="dcterms:W3CDTF">2025-05-26T15:09:38Z</dcterms:modified>
  <cp:category/>
</cp:coreProperties>
</file>